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6"/>
  </p:notes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5" r:id="rId10"/>
    <p:sldId id="268" r:id="rId11"/>
    <p:sldId id="267" r:id="rId12"/>
    <p:sldId id="269" r:id="rId13"/>
    <p:sldId id="270" r:id="rId14"/>
    <p:sldId id="271" r:id="rId15"/>
    <p:sldId id="273" r:id="rId16"/>
    <p:sldId id="276" r:id="rId17"/>
    <p:sldId id="277" r:id="rId18"/>
    <p:sldId id="278" r:id="rId19"/>
    <p:sldId id="274" r:id="rId20"/>
    <p:sldId id="275" r:id="rId21"/>
    <p:sldId id="279" r:id="rId22"/>
    <p:sldId id="280" r:id="rId23"/>
    <p:sldId id="281" r:id="rId24"/>
    <p:sldId id="282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80" y="-5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E3E693-5F7E-4E0E-BBE3-3A5426E58B65}" type="datetimeFigureOut">
              <a:rPr lang="ru-RU" smtClean="0"/>
              <a:t>27.02.2021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1C4EE6-7ADB-43D8-8403-D45F2F1D45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0103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1C4EE6-7ADB-43D8-8403-D45F2F1D455B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1801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FF0000"/>
                </a:solidFill>
              </a:rPr>
              <a:t>Ona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tili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o’qitish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metodikasi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4000" dirty="0" err="1" smtClean="0">
                <a:solidFill>
                  <a:srgbClr val="FF0000"/>
                </a:solidFill>
                <a:latin typeface="+mj-lt"/>
              </a:rPr>
              <a:t>Ma’ruza</a:t>
            </a:r>
            <a:endParaRPr lang="ru-RU" sz="4000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823980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>
                <a:solidFill>
                  <a:srgbClr val="FF0000"/>
                </a:solidFill>
              </a:rPr>
              <a:t>Boshlang‘ich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sinflarda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fe’lni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o‘rganish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tizimi</a:t>
            </a:r>
            <a:r>
              <a:rPr lang="en-US" dirty="0">
                <a:solidFill>
                  <a:srgbClr val="FF0000"/>
                </a:solidFill>
              </a:rPr>
              <a:t>. </a:t>
            </a:r>
            <a:r>
              <a:rPr lang="en-US" dirty="0" err="1">
                <a:solidFill>
                  <a:srgbClr val="FF0000"/>
                </a:solidFill>
              </a:rPr>
              <a:t>Fe’lni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o‘rganishning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vazifalari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2832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FF0000"/>
                </a:solidFill>
              </a:rPr>
              <a:t>Reja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3556000"/>
            <a:ext cx="7920880" cy="2537295"/>
          </a:xfrm>
        </p:spPr>
        <p:txBody>
          <a:bodyPr/>
          <a:lstStyle/>
          <a:p>
            <a:pPr lvl="0"/>
            <a:r>
              <a:rPr lang="en-US" sz="3600" dirty="0" smtClean="0">
                <a:solidFill>
                  <a:srgbClr val="FF0000"/>
                </a:solidFill>
              </a:rPr>
              <a:t>    1.Fе'l  </a:t>
            </a:r>
            <a:r>
              <a:rPr lang="en-US" sz="3600" dirty="0" err="1">
                <a:solidFill>
                  <a:srgbClr val="FF0000"/>
                </a:solidFill>
              </a:rPr>
              <a:t>so’z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turkumini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o’rganish</a:t>
            </a:r>
            <a:r>
              <a:rPr lang="en-US" sz="3600" dirty="0">
                <a:solidFill>
                  <a:srgbClr val="FF0000"/>
                </a:solidFill>
              </a:rPr>
              <a:t>.</a:t>
            </a:r>
            <a:endParaRPr lang="ru-RU" sz="3600" dirty="0">
              <a:solidFill>
                <a:srgbClr val="FF0000"/>
              </a:solidFill>
            </a:endParaRPr>
          </a:p>
          <a:p>
            <a:pPr lvl="0"/>
            <a:r>
              <a:rPr lang="en-US" sz="3600" dirty="0" smtClean="0">
                <a:solidFill>
                  <a:srgbClr val="FF0000"/>
                </a:solidFill>
              </a:rPr>
              <a:t>2. </a:t>
            </a:r>
            <a:r>
              <a:rPr lang="en-US" sz="3600" dirty="0" err="1">
                <a:solidFill>
                  <a:srgbClr val="FF0000"/>
                </a:solidFill>
              </a:rPr>
              <a:t>Fе'lni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o’rganishda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izchillik</a:t>
            </a:r>
            <a:r>
              <a:rPr lang="en-US" sz="3600" dirty="0">
                <a:solidFill>
                  <a:srgbClr val="FF0000"/>
                </a:solidFill>
              </a:rPr>
              <a:t>.</a:t>
            </a:r>
            <a:endParaRPr lang="ru-RU" sz="3600" dirty="0">
              <a:solidFill>
                <a:srgbClr val="FF0000"/>
              </a:solidFill>
            </a:endParaRPr>
          </a:p>
          <a:p>
            <a:pPr lvl="0"/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smtClean="0">
                <a:solidFill>
                  <a:srgbClr val="FF0000"/>
                </a:solidFill>
              </a:rPr>
              <a:t>         3.Dars </a:t>
            </a:r>
            <a:r>
              <a:rPr lang="en-US" sz="3600" dirty="0" err="1">
                <a:solidFill>
                  <a:srgbClr val="FF0000"/>
                </a:solidFill>
              </a:rPr>
              <a:t>jarayonida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fе'lni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dirty="0" err="1">
                <a:solidFill>
                  <a:srgbClr val="FF0000"/>
                </a:solidFill>
              </a:rPr>
              <a:t>o’rganish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37942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916832"/>
            <a:ext cx="8424936" cy="4248472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en-US" dirty="0">
                <a:solidFill>
                  <a:srgbClr val="FF0000"/>
                </a:solidFill>
              </a:rPr>
              <a:t>1-sinfda </a:t>
            </a:r>
            <a:r>
              <a:rPr lang="en-US" dirty="0" err="1">
                <a:solidFill>
                  <a:srgbClr val="FF0000"/>
                </a:solidFill>
              </a:rPr>
              <a:t>fe'l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ustida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ishlash</a:t>
            </a:r>
            <a:r>
              <a:rPr lang="en-US" b="1" i="1" dirty="0">
                <a:solidFill>
                  <a:srgbClr val="FF0000"/>
                </a:solidFill>
              </a:rPr>
              <a:t>. </a:t>
            </a:r>
            <a:r>
              <a:rPr lang="en-US" dirty="0" err="1">
                <a:solidFill>
                  <a:srgbClr val="FF0000"/>
                </a:solidFill>
              </a:rPr>
              <a:t>Fe'l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ustida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ishlashga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tayyorgarlik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savodga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o'rgatish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davrida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boshlanadi</a:t>
            </a:r>
            <a:r>
              <a:rPr lang="en-US" dirty="0">
                <a:solidFill>
                  <a:srgbClr val="FF0000"/>
                </a:solidFill>
              </a:rPr>
              <a:t>. Bu </a:t>
            </a:r>
            <a:r>
              <a:rPr lang="en-US" dirty="0" err="1">
                <a:solidFill>
                  <a:srgbClr val="FF0000"/>
                </a:solidFill>
              </a:rPr>
              <a:t>davrda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o'quvchilarning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diqqati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fe'lning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leksik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ma'nosiga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qaratiladi</a:t>
            </a:r>
            <a:r>
              <a:rPr lang="en-US" dirty="0">
                <a:solidFill>
                  <a:srgbClr val="FF0000"/>
                </a:solidFill>
              </a:rPr>
              <a:t>; </a:t>
            </a:r>
            <a:r>
              <a:rPr lang="en-US" dirty="0" err="1">
                <a:solidFill>
                  <a:srgbClr val="FF0000"/>
                </a:solidFill>
              </a:rPr>
              <a:t>fe'l</a:t>
            </a:r>
            <a:r>
              <a:rPr lang="en-US" dirty="0">
                <a:solidFill>
                  <a:srgbClr val="FF0000"/>
                </a:solidFill>
              </a:rPr>
              <a:t> t </a:t>
            </a:r>
            <a:r>
              <a:rPr lang="en-US" dirty="0" err="1">
                <a:solidFill>
                  <a:srgbClr val="FF0000"/>
                </a:solidFill>
              </a:rPr>
              <a:t>uchun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tipik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hisoblangan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leksik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ma'nosiga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qaratiladi</a:t>
            </a:r>
            <a:r>
              <a:rPr lang="en-US" dirty="0">
                <a:solidFill>
                  <a:srgbClr val="FF0000"/>
                </a:solidFill>
              </a:rPr>
              <a:t>; </a:t>
            </a:r>
            <a:r>
              <a:rPr lang="en-US" dirty="0" err="1">
                <a:solidFill>
                  <a:srgbClr val="FF0000"/>
                </a:solidFill>
              </a:rPr>
              <a:t>fe'l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uchun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tipik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hisoblangan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leksik-grammatik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ma'noni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 err="1">
                <a:solidFill>
                  <a:srgbClr val="FF0000"/>
                </a:solidFill>
              </a:rPr>
              <a:t>ya'ni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predmetning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harakatini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bildirishni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umumlashtirish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imkonini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beradigan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aniq</a:t>
            </a:r>
            <a:r>
              <a:rPr lang="en-US" dirty="0">
                <a:solidFill>
                  <a:srgbClr val="FF0000"/>
                </a:solidFill>
              </a:rPr>
              <a:t> material </a:t>
            </a:r>
            <a:r>
              <a:rPr lang="en-US" dirty="0" err="1">
                <a:solidFill>
                  <a:srgbClr val="FF0000"/>
                </a:solidFill>
              </a:rPr>
              <a:t>yig'iladi</a:t>
            </a:r>
            <a:r>
              <a:rPr lang="en-US" dirty="0">
                <a:solidFill>
                  <a:srgbClr val="FF0000"/>
                </a:solidFill>
              </a:rPr>
              <a:t>. </a:t>
            </a:r>
            <a:r>
              <a:rPr lang="en-US" dirty="0" err="1">
                <a:solidFill>
                  <a:srgbClr val="FF0000"/>
                </a:solidFill>
              </a:rPr>
              <a:t>Fe'l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ustida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ishlash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mashqlarini</a:t>
            </a:r>
            <a:r>
              <a:rPr lang="en-US" dirty="0">
                <a:solidFill>
                  <a:srgbClr val="FF0000"/>
                </a:solidFill>
              </a:rPr>
              <a:t> ,,</a:t>
            </a:r>
            <a:r>
              <a:rPr lang="en-US" dirty="0" err="1">
                <a:solidFill>
                  <a:srgbClr val="FF0000"/>
                </a:solidFill>
              </a:rPr>
              <a:t>Alifbe"dagi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so'z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mashqlarni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o'qish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 err="1">
                <a:solidFill>
                  <a:srgbClr val="FF0000"/>
                </a:solidFill>
              </a:rPr>
              <a:t>rasmga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qarab</a:t>
            </a:r>
            <a:r>
              <a:rPr lang="en-US" dirty="0">
                <a:solidFill>
                  <a:srgbClr val="FF0000"/>
                </a:solidFill>
              </a:rPr>
              <a:t> gap </a:t>
            </a:r>
            <a:r>
              <a:rPr lang="en-US" dirty="0" err="1">
                <a:solidFill>
                  <a:srgbClr val="FF0000"/>
                </a:solidFill>
              </a:rPr>
              <a:t>tuzish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bilan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bog'lab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o'tkaziladi</a:t>
            </a:r>
            <a:r>
              <a:rPr lang="en-US" dirty="0">
                <a:solidFill>
                  <a:srgbClr val="FF0000"/>
                </a:solidFill>
              </a:rPr>
              <a:t>. </a:t>
            </a:r>
            <a:r>
              <a:rPr lang="en-US" dirty="0" err="1">
                <a:solidFill>
                  <a:srgbClr val="FF0000"/>
                </a:solidFill>
              </a:rPr>
              <a:t>Bunda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o'qituvchi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o'quvchilar</a:t>
            </a:r>
            <a:r>
              <a:rPr lang="en-US" dirty="0">
                <a:solidFill>
                  <a:srgbClr val="FF0000"/>
                </a:solidFill>
              </a:rPr>
              <a:t> gap </a:t>
            </a:r>
            <a:r>
              <a:rPr lang="en-US" dirty="0" err="1">
                <a:solidFill>
                  <a:srgbClr val="FF0000"/>
                </a:solidFill>
              </a:rPr>
              <a:t>tuzishda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mazmunga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mos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fe'lni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topishga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 err="1">
                <a:solidFill>
                  <a:srgbClr val="FF0000"/>
                </a:solidFill>
              </a:rPr>
              <a:t>so'z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nimani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bildirishini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qanday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so'roqqa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javob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bo'lishini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aniqlashga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yordam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be­radigan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sharoit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yaratadi</a:t>
            </a:r>
            <a:r>
              <a:rPr lang="en-US" dirty="0">
                <a:solidFill>
                  <a:srgbClr val="FF0000"/>
                </a:solidFill>
              </a:rPr>
              <a:t>. </a:t>
            </a:r>
            <a:r>
              <a:rPr lang="en-US" dirty="0" err="1">
                <a:solidFill>
                  <a:srgbClr val="FF0000"/>
                </a:solidFill>
              </a:rPr>
              <a:t>Masalan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 err="1">
                <a:solidFill>
                  <a:srgbClr val="FF0000"/>
                </a:solidFill>
              </a:rPr>
              <a:t>bolalar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kuzda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meva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sabzavotlarni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 err="1">
                <a:solidFill>
                  <a:srgbClr val="FF0000"/>
                </a:solidFill>
              </a:rPr>
              <a:t>daraxtlarni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kuzatib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yoki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rasmlarni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ko'rib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 err="1">
                <a:solidFill>
                  <a:srgbClr val="FF0000"/>
                </a:solidFill>
              </a:rPr>
              <a:t>gapni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mazmunga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mos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so'zlar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bilan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to'ldiradilar</a:t>
            </a:r>
            <a:r>
              <a:rPr lang="en-US" dirty="0">
                <a:solidFill>
                  <a:srgbClr val="FF0000"/>
                </a:solidFill>
              </a:rPr>
              <a:t>: </a:t>
            </a:r>
            <a:r>
              <a:rPr lang="en-US" i="1" dirty="0" err="1">
                <a:solidFill>
                  <a:srgbClr val="FF0000"/>
                </a:solidFill>
              </a:rPr>
              <a:t>Kuzda</a:t>
            </a:r>
            <a:r>
              <a:rPr lang="en-US" i="1" dirty="0">
                <a:solidFill>
                  <a:srgbClr val="FF0000"/>
                </a:solidFill>
              </a:rPr>
              <a:t> </a:t>
            </a:r>
            <a:r>
              <a:rPr lang="en-US" i="1" dirty="0" err="1">
                <a:solidFill>
                  <a:srgbClr val="FF0000"/>
                </a:solidFill>
              </a:rPr>
              <a:t>mevalar</a:t>
            </a:r>
            <a:r>
              <a:rPr lang="en-US" i="1" dirty="0">
                <a:solidFill>
                  <a:srgbClr val="FF0000"/>
                </a:solidFill>
              </a:rPr>
              <a:t> </a:t>
            </a:r>
            <a:r>
              <a:rPr lang="en-US" i="1" dirty="0" err="1">
                <a:solidFill>
                  <a:srgbClr val="FF0000"/>
                </a:solidFill>
              </a:rPr>
              <a:t>nima</a:t>
            </a:r>
            <a:r>
              <a:rPr lang="en-US" i="1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qiladi</a:t>
            </a:r>
            <a:r>
              <a:rPr lang="en-US" dirty="0">
                <a:solidFill>
                  <a:srgbClr val="FF0000"/>
                </a:solidFill>
              </a:rPr>
              <a:t>?... (</a:t>
            </a:r>
            <a:r>
              <a:rPr lang="en-US" dirty="0" err="1">
                <a:solidFill>
                  <a:srgbClr val="FF0000"/>
                </a:solidFill>
              </a:rPr>
              <a:t>pishadi</a:t>
            </a:r>
            <a:r>
              <a:rPr lang="en-US" dirty="0">
                <a:solidFill>
                  <a:srgbClr val="FF0000"/>
                </a:solidFill>
              </a:rPr>
              <a:t>), </a:t>
            </a:r>
            <a:r>
              <a:rPr lang="en-US" i="1" dirty="0" err="1">
                <a:solidFill>
                  <a:srgbClr val="FF0000"/>
                </a:solidFill>
              </a:rPr>
              <a:t>sabzavotlar</a:t>
            </a:r>
            <a:r>
              <a:rPr lang="en-US" i="1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nima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qiladi</a:t>
            </a:r>
            <a:r>
              <a:rPr lang="en-US" dirty="0">
                <a:solidFill>
                  <a:srgbClr val="FF0000"/>
                </a:solidFill>
              </a:rPr>
              <a:t>?... (</a:t>
            </a:r>
            <a:r>
              <a:rPr lang="en-US" dirty="0" err="1">
                <a:solidFill>
                  <a:srgbClr val="FF0000"/>
                </a:solidFill>
              </a:rPr>
              <a:t>yetiladi</a:t>
            </a:r>
            <a:r>
              <a:rPr lang="en-US" dirty="0">
                <a:solidFill>
                  <a:srgbClr val="FF0000"/>
                </a:solidFill>
              </a:rPr>
              <a:t>), </a:t>
            </a:r>
            <a:r>
              <a:rPr lang="en-US" i="1" dirty="0" err="1">
                <a:solidFill>
                  <a:srgbClr val="FF0000"/>
                </a:solidFill>
              </a:rPr>
              <a:t>daraxtlar</a:t>
            </a:r>
            <a:r>
              <a:rPr lang="en-US" i="1" dirty="0">
                <a:solidFill>
                  <a:srgbClr val="FF0000"/>
                </a:solidFill>
              </a:rPr>
              <a:t> </a:t>
            </a:r>
            <a:r>
              <a:rPr lang="en-US" i="1" dirty="0" err="1">
                <a:solidFill>
                  <a:srgbClr val="FF0000"/>
                </a:solidFill>
              </a:rPr>
              <a:t>barglari</a:t>
            </a:r>
            <a:r>
              <a:rPr lang="en-US" i="1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nima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qiladi</a:t>
            </a:r>
            <a:r>
              <a:rPr lang="en-US" dirty="0">
                <a:solidFill>
                  <a:srgbClr val="FF0000"/>
                </a:solidFill>
              </a:rPr>
              <a:t>?... (</a:t>
            </a:r>
            <a:r>
              <a:rPr lang="en-US" dirty="0" err="1">
                <a:solidFill>
                  <a:srgbClr val="FF0000"/>
                </a:solidFill>
              </a:rPr>
              <a:t>sarg'ayadi</a:t>
            </a:r>
            <a:r>
              <a:rPr lang="en-US" dirty="0">
                <a:solidFill>
                  <a:srgbClr val="FF0000"/>
                </a:solidFill>
              </a:rPr>
              <a:t>). </a:t>
            </a:r>
            <a:r>
              <a:rPr lang="en-US" i="1" dirty="0" err="1">
                <a:solidFill>
                  <a:srgbClr val="FF0000"/>
                </a:solidFill>
              </a:rPr>
              <a:t>Bolalar</a:t>
            </a:r>
            <a:r>
              <a:rPr lang="en-US" i="1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nima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qilyaptilar</a:t>
            </a:r>
            <a:r>
              <a:rPr lang="en-US" dirty="0">
                <a:solidFill>
                  <a:srgbClr val="FF0000"/>
                </a:solidFill>
              </a:rPr>
              <a:t>?...   (dam  </a:t>
            </a:r>
            <a:r>
              <a:rPr lang="en-US" dirty="0" err="1">
                <a:solidFill>
                  <a:srgbClr val="FF0000"/>
                </a:solidFill>
              </a:rPr>
              <a:t>olyaptilar</a:t>
            </a:r>
            <a:r>
              <a:rPr lang="en-US" dirty="0">
                <a:solidFill>
                  <a:srgbClr val="FF0000"/>
                </a:solidFill>
              </a:rPr>
              <a:t>),   ...(</a:t>
            </a:r>
            <a:r>
              <a:rPr lang="en-US" dirty="0" err="1">
                <a:solidFill>
                  <a:srgbClr val="FF0000"/>
                </a:solidFill>
              </a:rPr>
              <a:t>o'ynayaptilar</a:t>
            </a:r>
            <a:r>
              <a:rPr lang="en-US" dirty="0">
                <a:solidFill>
                  <a:srgbClr val="FF0000"/>
                </a:solidFill>
              </a:rPr>
              <a:t>), (</a:t>
            </a:r>
            <a:r>
              <a:rPr lang="en-US" dirty="0" err="1">
                <a:solidFill>
                  <a:srgbClr val="FF0000"/>
                </a:solidFill>
              </a:rPr>
              <a:t>ishlayaptilar</a:t>
            </a:r>
            <a:r>
              <a:rPr lang="en-US" dirty="0">
                <a:solidFill>
                  <a:srgbClr val="FF0000"/>
                </a:solidFill>
              </a:rPr>
              <a:t>).</a:t>
            </a:r>
            <a:endParaRPr lang="ru-RU" dirty="0">
              <a:solidFill>
                <a:srgbClr val="FF0000"/>
              </a:solidFill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1-sinfda </a:t>
            </a:r>
            <a:r>
              <a:rPr lang="en-US" dirty="0" err="1" smtClean="0"/>
              <a:t>fe’lni</a:t>
            </a:r>
            <a:r>
              <a:rPr lang="en-US" dirty="0" smtClean="0"/>
              <a:t> </a:t>
            </a:r>
            <a:r>
              <a:rPr lang="en-US" dirty="0" err="1" smtClean="0"/>
              <a:t>o’rganish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5727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32856" y="-1769142"/>
            <a:ext cx="16086856" cy="9084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1772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476672"/>
            <a:ext cx="7558608" cy="1080120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1-sinf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 err="1">
                <a:solidFill>
                  <a:srgbClr val="FF0000"/>
                </a:solidFill>
              </a:rPr>
              <a:t>o'quv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yilining</a:t>
            </a:r>
            <a:r>
              <a:rPr lang="en-US" dirty="0">
                <a:solidFill>
                  <a:srgbClr val="FF0000"/>
                </a:solidFill>
              </a:rPr>
              <a:t> 2-yarmi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772816"/>
            <a:ext cx="8280920" cy="4464496"/>
          </a:xfrm>
        </p:spPr>
        <p:txBody>
          <a:bodyPr>
            <a:normAutofit fontScale="92500"/>
          </a:bodyPr>
          <a:lstStyle/>
          <a:p>
            <a:pPr algn="just"/>
            <a:r>
              <a:rPr lang="en-US" sz="2400" dirty="0" err="1">
                <a:solidFill>
                  <a:srgbClr val="FF0000"/>
                </a:solidFill>
              </a:rPr>
              <a:t>Fe'lni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o'rganishda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maqsadga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qaratilgan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ishlar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harakatni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bildirgan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so'zlar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mavzusini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o'rganishdan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boshlanadi</a:t>
            </a:r>
            <a:r>
              <a:rPr lang="en-US" sz="2400" dirty="0" smtClean="0">
                <a:solidFill>
                  <a:srgbClr val="FF0000"/>
                </a:solidFill>
              </a:rPr>
              <a:t>. </a:t>
            </a:r>
            <a:r>
              <a:rPr lang="en-US" sz="2400" dirty="0" err="1">
                <a:solidFill>
                  <a:srgbClr val="FF0000"/>
                </a:solidFill>
              </a:rPr>
              <a:t>Fe'l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leksik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ma'nosi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bilan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grammatik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ma'nosi</a:t>
            </a:r>
            <a:r>
              <a:rPr lang="en-US" sz="2400" dirty="0">
                <a:solidFill>
                  <a:srgbClr val="FF0000"/>
                </a:solidFill>
              </a:rPr>
              <a:t> (</a:t>
            </a:r>
            <a:r>
              <a:rPr lang="en-US" sz="2400" dirty="0" err="1">
                <a:solidFill>
                  <a:srgbClr val="FF0000"/>
                </a:solidFill>
              </a:rPr>
              <a:t>harakat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bildirishi</a:t>
            </a:r>
            <a:r>
              <a:rPr lang="en-US" sz="2400" dirty="0">
                <a:solidFill>
                  <a:srgbClr val="FF0000"/>
                </a:solidFill>
              </a:rPr>
              <a:t>) </a:t>
            </a:r>
            <a:r>
              <a:rPr lang="en-US" sz="2400" dirty="0" err="1">
                <a:solidFill>
                  <a:srgbClr val="FF0000"/>
                </a:solidFill>
              </a:rPr>
              <a:t>mos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keladigan</a:t>
            </a:r>
            <a:r>
              <a:rPr lang="en-US" sz="2400" dirty="0">
                <a:solidFill>
                  <a:srgbClr val="FF0000"/>
                </a:solidFill>
              </a:rPr>
              <a:t> (</a:t>
            </a:r>
            <a:r>
              <a:rPr lang="en-US" sz="2400" dirty="0" err="1">
                <a:solidFill>
                  <a:srgbClr val="FF0000"/>
                </a:solidFill>
              </a:rPr>
              <a:t>nima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qilyapti</a:t>
            </a:r>
            <a:r>
              <a:rPr lang="en-US" sz="2400" dirty="0">
                <a:solidFill>
                  <a:srgbClr val="FF0000"/>
                </a:solidFill>
              </a:rPr>
              <a:t>?) </a:t>
            </a:r>
            <a:r>
              <a:rPr lang="en-US" sz="2400" i="1" dirty="0" err="1">
                <a:solidFill>
                  <a:srgbClr val="FF0000"/>
                </a:solidFill>
              </a:rPr>
              <a:t>yugurayapti</a:t>
            </a:r>
            <a:r>
              <a:rPr lang="en-US" sz="2400" i="1" dirty="0">
                <a:solidFill>
                  <a:srgbClr val="FF0000"/>
                </a:solidFill>
              </a:rPr>
              <a:t>, </a:t>
            </a:r>
            <a:r>
              <a:rPr lang="en-US" sz="2400" i="1" dirty="0" err="1">
                <a:solidFill>
                  <a:srgbClr val="FF0000"/>
                </a:solidFill>
              </a:rPr>
              <a:t>arralayapti</a:t>
            </a:r>
            <a:r>
              <a:rPr lang="en-US" sz="2400" i="1" dirty="0">
                <a:solidFill>
                  <a:srgbClr val="FF0000"/>
                </a:solidFill>
              </a:rPr>
              <a:t>, </a:t>
            </a:r>
            <a:r>
              <a:rPr lang="en-US" sz="2400" i="1" dirty="0" err="1">
                <a:solidFill>
                  <a:srgbClr val="FF0000"/>
                </a:solidFill>
              </a:rPr>
              <a:t>sakrayapti</a:t>
            </a:r>
            <a:r>
              <a:rPr lang="en-US" sz="2400" i="1" dirty="0">
                <a:solidFill>
                  <a:srgbClr val="FF0000"/>
                </a:solidFill>
              </a:rPr>
              <a:t>, </a:t>
            </a:r>
            <a:r>
              <a:rPr lang="en-US" sz="2400" dirty="0">
                <a:solidFill>
                  <a:srgbClr val="FF0000"/>
                </a:solidFill>
              </a:rPr>
              <a:t>(</a:t>
            </a:r>
            <a:r>
              <a:rPr lang="en-US" sz="2400" dirty="0" err="1">
                <a:solidFill>
                  <a:srgbClr val="FF0000"/>
                </a:solidFill>
              </a:rPr>
              <a:t>nima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qildi</a:t>
            </a:r>
            <a:r>
              <a:rPr lang="en-US" sz="2400" dirty="0">
                <a:solidFill>
                  <a:srgbClr val="FF0000"/>
                </a:solidFill>
              </a:rPr>
              <a:t>?) </a:t>
            </a:r>
            <a:r>
              <a:rPr lang="en-US" sz="2400" i="1" dirty="0" err="1">
                <a:solidFill>
                  <a:srgbClr val="FF0000"/>
                </a:solidFill>
              </a:rPr>
              <a:t>yugurdi</a:t>
            </a:r>
            <a:r>
              <a:rPr lang="en-US" sz="2400" i="1" dirty="0">
                <a:solidFill>
                  <a:srgbClr val="FF0000"/>
                </a:solidFill>
              </a:rPr>
              <a:t>, </a:t>
            </a:r>
            <a:r>
              <a:rPr lang="en-US" sz="2400" i="1" dirty="0" err="1">
                <a:solidFill>
                  <a:srgbClr val="FF0000"/>
                </a:solidFill>
              </a:rPr>
              <a:t>arraladi</a:t>
            </a:r>
            <a:r>
              <a:rPr lang="en-US" sz="2400" i="1" dirty="0">
                <a:solidFill>
                  <a:srgbClr val="FF0000"/>
                </a:solidFill>
              </a:rPr>
              <a:t>, </a:t>
            </a:r>
            <a:r>
              <a:rPr lang="en-US" sz="2400" i="1" dirty="0" err="1">
                <a:solidFill>
                  <a:srgbClr val="FF0000"/>
                </a:solidFill>
              </a:rPr>
              <a:t>sakradi</a:t>
            </a:r>
            <a:r>
              <a:rPr lang="en-US" sz="2400" i="1" dirty="0">
                <a:solidFill>
                  <a:srgbClr val="FF0000"/>
                </a:solidFill>
              </a:rPr>
              <a:t>, </a:t>
            </a:r>
            <a:r>
              <a:rPr lang="en-US" sz="2400" dirty="0">
                <a:solidFill>
                  <a:srgbClr val="FF0000"/>
                </a:solidFill>
              </a:rPr>
              <a:t>(</a:t>
            </a:r>
            <a:r>
              <a:rPr lang="en-US" sz="2400" dirty="0" err="1">
                <a:solidFill>
                  <a:srgbClr val="FF0000"/>
                </a:solidFill>
              </a:rPr>
              <a:t>nima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qiiadi</a:t>
            </a:r>
            <a:r>
              <a:rPr lang="en-US" sz="2400" dirty="0">
                <a:solidFill>
                  <a:srgbClr val="FF0000"/>
                </a:solidFill>
              </a:rPr>
              <a:t>?) </a:t>
            </a:r>
            <a:r>
              <a:rPr lang="en-US" sz="2400" i="1" dirty="0" err="1">
                <a:solidFill>
                  <a:srgbClr val="FF0000"/>
                </a:solidFill>
              </a:rPr>
              <a:t>yuguradi</a:t>
            </a:r>
            <a:r>
              <a:rPr lang="en-US" sz="2400" i="1" dirty="0">
                <a:solidFill>
                  <a:srgbClr val="FF0000"/>
                </a:solidFill>
              </a:rPr>
              <a:t>, </a:t>
            </a:r>
            <a:r>
              <a:rPr lang="en-US" sz="2400" i="1" dirty="0" err="1">
                <a:solidFill>
                  <a:srgbClr val="FF0000"/>
                </a:solidFill>
              </a:rPr>
              <a:t>arralaydi</a:t>
            </a:r>
            <a:r>
              <a:rPr lang="en-US" sz="2400" i="1" dirty="0">
                <a:solidFill>
                  <a:srgbClr val="FF0000"/>
                </a:solidFill>
              </a:rPr>
              <a:t>, </a:t>
            </a:r>
            <a:r>
              <a:rPr lang="en-US" sz="2400" i="1" dirty="0" err="1">
                <a:solidFill>
                  <a:srgbClr val="FF0000"/>
                </a:solidFill>
              </a:rPr>
              <a:t>sakraydi</a:t>
            </a:r>
            <a:r>
              <a:rPr lang="en-US" sz="2400" i="1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kabi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misollardan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foydalanish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bilan</a:t>
            </a:r>
            <a:r>
              <a:rPr lang="en-US" sz="2400" dirty="0">
                <a:solidFill>
                  <a:srgbClr val="FF0000"/>
                </a:solidFill>
              </a:rPr>
              <a:t>, </a:t>
            </a:r>
            <a:r>
              <a:rPr lang="en-US" sz="2400" dirty="0" err="1">
                <a:solidFill>
                  <a:srgbClr val="FF0000"/>
                </a:solidFill>
              </a:rPr>
              <a:t>o'quvchilar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o'zlari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bajargan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harakatlarni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aytishni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so'rab</a:t>
            </a:r>
            <a:r>
              <a:rPr lang="en-US" sz="2400" dirty="0">
                <a:solidFill>
                  <a:srgbClr val="FF0000"/>
                </a:solidFill>
              </a:rPr>
              <a:t>, </a:t>
            </a:r>
            <a:r>
              <a:rPr lang="en-US" sz="2400" dirty="0" err="1">
                <a:solidFill>
                  <a:srgbClr val="FF0000"/>
                </a:solidFill>
              </a:rPr>
              <a:t>ular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bergan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javobini</a:t>
            </a:r>
            <a:r>
              <a:rPr lang="en-US" sz="2400" dirty="0">
                <a:solidFill>
                  <a:srgbClr val="FF0000"/>
                </a:solidFill>
              </a:rPr>
              <a:t> (</a:t>
            </a:r>
            <a:r>
              <a:rPr lang="en-US" sz="2400" dirty="0" err="1">
                <a:solidFill>
                  <a:srgbClr val="FF0000"/>
                </a:solidFill>
              </a:rPr>
              <a:t>fe'lni</a:t>
            </a:r>
            <a:r>
              <a:rPr lang="en-US" sz="2400" dirty="0">
                <a:solidFill>
                  <a:srgbClr val="FF0000"/>
                </a:solidFill>
              </a:rPr>
              <a:t>) </a:t>
            </a:r>
            <a:r>
              <a:rPr lang="en-US" sz="2400" dirty="0" err="1">
                <a:solidFill>
                  <a:srgbClr val="FF0000"/>
                </a:solidFill>
              </a:rPr>
              <a:t>so'roqlari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bilan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xattaxtaga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yozib</a:t>
            </a:r>
            <a:r>
              <a:rPr lang="en-US" sz="2400" dirty="0">
                <a:solidFill>
                  <a:srgbClr val="FF0000"/>
                </a:solidFill>
              </a:rPr>
              <a:t>, </a:t>
            </a:r>
            <a:r>
              <a:rPr lang="en-US" sz="2400" dirty="0" err="1">
                <a:solidFill>
                  <a:srgbClr val="FF0000"/>
                </a:solidFill>
              </a:rPr>
              <a:t>suhbat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o'tkazish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bi­lan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tushuntiriladi</a:t>
            </a:r>
            <a:r>
              <a:rPr lang="en-US" sz="2400" dirty="0">
                <a:solidFill>
                  <a:srgbClr val="FF0000"/>
                </a:solidFill>
              </a:rPr>
              <a:t>. </a:t>
            </a:r>
            <a:r>
              <a:rPr lang="en-US" sz="2400" dirty="0" err="1">
                <a:solidFill>
                  <a:srgbClr val="FF0000"/>
                </a:solidFill>
              </a:rPr>
              <a:t>O'quvchilarni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so'roq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berish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bilan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holat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bildiradigan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i="1" dirty="0" err="1">
                <a:solidFill>
                  <a:srgbClr val="FF0000"/>
                </a:solidFill>
              </a:rPr>
              <a:t>uxlayapti</a:t>
            </a:r>
            <a:r>
              <a:rPr lang="en-US" sz="2400" i="1" dirty="0">
                <a:solidFill>
                  <a:srgbClr val="FF0000"/>
                </a:solidFill>
              </a:rPr>
              <a:t>, </a:t>
            </a:r>
            <a:r>
              <a:rPr lang="en-US" sz="2400" i="1" dirty="0" err="1">
                <a:solidFill>
                  <a:srgbClr val="FF0000"/>
                </a:solidFill>
              </a:rPr>
              <a:t>o'ynayapti</a:t>
            </a:r>
            <a:r>
              <a:rPr lang="en-US" sz="2400" i="1" dirty="0">
                <a:solidFill>
                  <a:srgbClr val="FF0000"/>
                </a:solidFill>
              </a:rPr>
              <a:t>, </a:t>
            </a:r>
            <a:r>
              <a:rPr lang="en-US" sz="2400" i="1" dirty="0" err="1">
                <a:solidFill>
                  <a:srgbClr val="FF0000"/>
                </a:solidFill>
              </a:rPr>
              <a:t>faxrlanadi</a:t>
            </a:r>
            <a:r>
              <a:rPr lang="en-US" sz="2400" i="1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kabi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fe'llarni</a:t>
            </a:r>
            <a:r>
              <a:rPr lang="en-US" sz="2400" dirty="0">
                <a:solidFill>
                  <a:srgbClr val="FF0000"/>
                </a:solidFill>
              </a:rPr>
              <a:t> ham </a:t>
            </a:r>
            <a:r>
              <a:rPr lang="en-US" sz="2400" dirty="0" err="1">
                <a:solidFill>
                  <a:srgbClr val="FF0000"/>
                </a:solidFill>
              </a:rPr>
              <a:t>tanlashga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o'rgatib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borish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muhim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ahamiyatga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ega</a:t>
            </a:r>
            <a:r>
              <a:rPr lang="en-US" sz="2400" dirty="0">
                <a:solidFill>
                  <a:srgbClr val="FF0000"/>
                </a:solidFill>
              </a:rPr>
              <a:t>. </a:t>
            </a:r>
            <a:r>
              <a:rPr lang="en-US" sz="2400" dirty="0" err="1">
                <a:solidFill>
                  <a:srgbClr val="FF0000"/>
                </a:solidFill>
              </a:rPr>
              <a:t>Bunday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mashqlar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o'quvchilarda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predmet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harakatini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keng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ma'noda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tushunish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ko'nikmasining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shakllana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borishiga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yordam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beradi</a:t>
            </a:r>
            <a:r>
              <a:rPr lang="en-US" sz="2400" dirty="0">
                <a:solidFill>
                  <a:srgbClr val="FF0000"/>
                </a:solidFill>
              </a:rPr>
              <a:t>.</a:t>
            </a:r>
            <a:endParaRPr lang="ru-RU" sz="2400" dirty="0">
              <a:solidFill>
                <a:srgbClr val="FF0000"/>
              </a:solidFill>
            </a:endParaRPr>
          </a:p>
          <a:p>
            <a:pPr algn="l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9442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76872" y="-1003304"/>
            <a:ext cx="14325872" cy="80899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4931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04864" y="-962641"/>
            <a:ext cx="14253864" cy="8049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37918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404664"/>
            <a:ext cx="7702624" cy="93610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556792"/>
            <a:ext cx="8064896" cy="4752528"/>
          </a:xfrm>
        </p:spPr>
        <p:txBody>
          <a:bodyPr>
            <a:noAutofit/>
          </a:bodyPr>
          <a:lstStyle/>
          <a:p>
            <a:pPr algn="just"/>
            <a:r>
              <a:rPr lang="en-US" sz="2400" dirty="0" err="1">
                <a:solidFill>
                  <a:srgbClr val="FF0000"/>
                </a:solidFill>
              </a:rPr>
              <a:t>Fe'lga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so'roq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berishga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o'rgatish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yuzaki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bo'lmasligi</a:t>
            </a:r>
            <a:r>
              <a:rPr lang="en-US" sz="2400" dirty="0">
                <a:solidFill>
                  <a:srgbClr val="FF0000"/>
                </a:solidFill>
              </a:rPr>
              <a:t>, </a:t>
            </a:r>
            <a:r>
              <a:rPr lang="en-US" sz="2400" dirty="0" err="1">
                <a:solidFill>
                  <a:srgbClr val="FF0000"/>
                </a:solidFill>
              </a:rPr>
              <a:t>o'quvchilar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harakat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bir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kishi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tomonidan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bajarilsa</a:t>
            </a:r>
            <a:r>
              <a:rPr lang="en-US" sz="2400" dirty="0">
                <a:solidFill>
                  <a:srgbClr val="FF0000"/>
                </a:solidFill>
              </a:rPr>
              <a:t>, </a:t>
            </a:r>
            <a:r>
              <a:rPr lang="en-US" sz="2400" i="1" dirty="0" err="1">
                <a:solidFill>
                  <a:srgbClr val="FF0000"/>
                </a:solidFill>
              </a:rPr>
              <a:t>nima</a:t>
            </a:r>
            <a:r>
              <a:rPr lang="en-US" sz="2400" i="1" dirty="0">
                <a:solidFill>
                  <a:srgbClr val="FF0000"/>
                </a:solidFill>
              </a:rPr>
              <a:t> </a:t>
            </a:r>
            <a:r>
              <a:rPr lang="en-US" sz="2400" i="1" dirty="0" err="1">
                <a:solidFill>
                  <a:srgbClr val="FF0000"/>
                </a:solidFill>
              </a:rPr>
              <a:t>qildi</a:t>
            </a:r>
            <a:r>
              <a:rPr lang="en-US" sz="2400" i="1" dirty="0">
                <a:solidFill>
                  <a:srgbClr val="FF0000"/>
                </a:solidFill>
              </a:rPr>
              <a:t>?, </a:t>
            </a:r>
            <a:r>
              <a:rPr lang="en-US" sz="2400" i="1" dirty="0" err="1">
                <a:solidFill>
                  <a:srgbClr val="FF0000"/>
                </a:solidFill>
              </a:rPr>
              <a:t>nima</a:t>
            </a:r>
            <a:r>
              <a:rPr lang="en-US" sz="2400" i="1" dirty="0">
                <a:solidFill>
                  <a:srgbClr val="FF0000"/>
                </a:solidFill>
              </a:rPr>
              <a:t> </a:t>
            </a:r>
            <a:r>
              <a:rPr lang="en-US" sz="2400" i="1" dirty="0" err="1">
                <a:solidFill>
                  <a:srgbClr val="FF0000"/>
                </a:solidFill>
              </a:rPr>
              <a:t>qilyapti</a:t>
            </a:r>
            <a:r>
              <a:rPr lang="en-US" sz="2400" i="1" dirty="0">
                <a:solidFill>
                  <a:srgbClr val="FF0000"/>
                </a:solidFill>
              </a:rPr>
              <a:t>?, </a:t>
            </a:r>
            <a:r>
              <a:rPr lang="en-US" sz="2400" i="1" dirty="0" err="1">
                <a:solidFill>
                  <a:srgbClr val="FF0000"/>
                </a:solidFill>
              </a:rPr>
              <a:t>nima</a:t>
            </a:r>
            <a:r>
              <a:rPr lang="en-US" sz="2400" i="1" dirty="0">
                <a:solidFill>
                  <a:srgbClr val="FF0000"/>
                </a:solidFill>
              </a:rPr>
              <a:t> </a:t>
            </a:r>
            <a:r>
              <a:rPr lang="en-US" sz="2400" i="1" dirty="0" err="1">
                <a:solidFill>
                  <a:srgbClr val="FF0000"/>
                </a:solidFill>
              </a:rPr>
              <a:t>qilmoqchi?so'roqlarim</a:t>
            </a:r>
            <a:r>
              <a:rPr lang="en-US" sz="2400" i="1" dirty="0">
                <a:solidFill>
                  <a:srgbClr val="FF0000"/>
                </a:solidFill>
              </a:rPr>
              <a:t>, </a:t>
            </a:r>
            <a:r>
              <a:rPr lang="en-US" sz="2400" dirty="0" err="1">
                <a:solidFill>
                  <a:srgbClr val="FF0000"/>
                </a:solidFill>
              </a:rPr>
              <a:t>ikki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va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undan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ortiq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kishi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tomonidan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bajarilsa</a:t>
            </a:r>
            <a:r>
              <a:rPr lang="en-US" sz="2400" dirty="0">
                <a:solidFill>
                  <a:srgbClr val="FF0000"/>
                </a:solidFill>
              </a:rPr>
              <a:t>, </a:t>
            </a:r>
            <a:r>
              <a:rPr lang="en-US" sz="2400" i="1" dirty="0" err="1">
                <a:solidFill>
                  <a:srgbClr val="FF0000"/>
                </a:solidFill>
              </a:rPr>
              <a:t>nima</a:t>
            </a:r>
            <a:r>
              <a:rPr lang="en-US" sz="2400" i="1" dirty="0">
                <a:solidFill>
                  <a:srgbClr val="FF0000"/>
                </a:solidFill>
              </a:rPr>
              <a:t> </a:t>
            </a:r>
            <a:r>
              <a:rPr lang="en-US" sz="2400" i="1" dirty="0" err="1">
                <a:solidFill>
                  <a:srgbClr val="FF0000"/>
                </a:solidFill>
              </a:rPr>
              <a:t>qildilar</a:t>
            </a:r>
            <a:r>
              <a:rPr lang="en-US" sz="2400" i="1" dirty="0">
                <a:solidFill>
                  <a:srgbClr val="FF0000"/>
                </a:solidFill>
              </a:rPr>
              <a:t>?, </a:t>
            </a:r>
            <a:r>
              <a:rPr lang="en-US" sz="2400" i="1" dirty="0" err="1">
                <a:solidFill>
                  <a:srgbClr val="FF0000"/>
                </a:solidFill>
              </a:rPr>
              <a:t>nima</a:t>
            </a:r>
            <a:r>
              <a:rPr lang="en-US" sz="2400" i="1" dirty="0">
                <a:solidFill>
                  <a:srgbClr val="FF0000"/>
                </a:solidFill>
              </a:rPr>
              <a:t> </a:t>
            </a:r>
            <a:r>
              <a:rPr lang="en-US" sz="2400" i="1" dirty="0" err="1">
                <a:solidFill>
                  <a:srgbClr val="FF0000"/>
                </a:solidFill>
              </a:rPr>
              <a:t>qilyaptilar</a:t>
            </a:r>
            <a:r>
              <a:rPr lang="en-US" sz="2400" i="1" dirty="0">
                <a:solidFill>
                  <a:srgbClr val="FF0000"/>
                </a:solidFill>
              </a:rPr>
              <a:t>?, </a:t>
            </a:r>
            <a:r>
              <a:rPr lang="en-US" sz="2400" i="1" dirty="0" err="1">
                <a:solidFill>
                  <a:srgbClr val="FF0000"/>
                </a:solidFill>
              </a:rPr>
              <a:t>nima</a:t>
            </a:r>
            <a:r>
              <a:rPr lang="en-US" sz="2400" i="1" dirty="0">
                <a:solidFill>
                  <a:srgbClr val="FF0000"/>
                </a:solidFill>
              </a:rPr>
              <a:t> </a:t>
            </a:r>
            <a:r>
              <a:rPr lang="en-US" sz="2400" i="1" dirty="0" err="1">
                <a:solidFill>
                  <a:srgbClr val="FF0000"/>
                </a:solidFill>
              </a:rPr>
              <a:t>qilmoqchilar</a:t>
            </a:r>
            <a:r>
              <a:rPr lang="en-US" sz="2400" i="1" dirty="0">
                <a:solidFill>
                  <a:srgbClr val="FF0000"/>
                </a:solidFill>
              </a:rPr>
              <a:t>? </a:t>
            </a:r>
            <a:r>
              <a:rPr lang="en-US" sz="2400" dirty="0" err="1">
                <a:solidFill>
                  <a:srgbClr val="FF0000"/>
                </a:solidFill>
              </a:rPr>
              <a:t>so'roqlarini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berishni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bilishlari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zarur</a:t>
            </a:r>
            <a:r>
              <a:rPr lang="en-US" sz="2400" dirty="0">
                <a:solidFill>
                  <a:srgbClr val="FF0000"/>
                </a:solidFill>
              </a:rPr>
              <a:t>. </a:t>
            </a:r>
            <a:r>
              <a:rPr lang="en-US" sz="2400" dirty="0" err="1">
                <a:solidFill>
                  <a:srgbClr val="FF0000"/>
                </a:solidFill>
              </a:rPr>
              <a:t>Bunday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so'roqlarga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javob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berishga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o'rgatish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o'z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navbatida</a:t>
            </a:r>
            <a:r>
              <a:rPr lang="en-US" sz="2400" dirty="0">
                <a:solidFill>
                  <a:srgbClr val="FF0000"/>
                </a:solidFill>
              </a:rPr>
              <a:t>, </a:t>
            </a:r>
            <a:r>
              <a:rPr lang="en-US" sz="2400" dirty="0" err="1">
                <a:solidFill>
                  <a:srgbClr val="FF0000"/>
                </a:solidFill>
              </a:rPr>
              <a:t>fe'l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zamonlarini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o'rganishga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tayyorlash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demakdir</a:t>
            </a:r>
            <a:r>
              <a:rPr lang="en-US" sz="2400" dirty="0">
                <a:solidFill>
                  <a:srgbClr val="FF0000"/>
                </a:solidFill>
              </a:rPr>
              <a:t>.</a:t>
            </a:r>
            <a:endParaRPr lang="ru-RU" sz="2400" dirty="0">
              <a:solidFill>
                <a:srgbClr val="FF0000"/>
              </a:solidFill>
            </a:endParaRPr>
          </a:p>
          <a:p>
            <a:pPr algn="just"/>
            <a:r>
              <a:rPr lang="en-US" sz="2400" dirty="0">
                <a:solidFill>
                  <a:srgbClr val="FF0000"/>
                </a:solidFill>
              </a:rPr>
              <a:t>1-sinfda   </a:t>
            </a:r>
            <a:r>
              <a:rPr lang="en-US" sz="2400" dirty="0" err="1">
                <a:solidFill>
                  <a:srgbClr val="FF0000"/>
                </a:solidFill>
              </a:rPr>
              <a:t>morfologik</a:t>
            </a:r>
            <a:r>
              <a:rPr lang="en-US" sz="2400" dirty="0">
                <a:solidFill>
                  <a:srgbClr val="FF0000"/>
                </a:solidFill>
              </a:rPr>
              <a:t>   </a:t>
            </a:r>
            <a:r>
              <a:rPr lang="en-US" sz="2400" dirty="0" err="1">
                <a:solidFill>
                  <a:srgbClr val="FF0000"/>
                </a:solidFill>
              </a:rPr>
              <a:t>so'roq</a:t>
            </a:r>
            <a:r>
              <a:rPr lang="en-US" sz="2400" dirty="0">
                <a:solidFill>
                  <a:srgbClr val="FF0000"/>
                </a:solidFill>
              </a:rPr>
              <a:t>   </a:t>
            </a:r>
            <a:r>
              <a:rPr lang="en-US" sz="2400" dirty="0" err="1">
                <a:solidFill>
                  <a:srgbClr val="FF0000"/>
                </a:solidFill>
              </a:rPr>
              <a:t>so'z</a:t>
            </a:r>
            <a:r>
              <a:rPr lang="en-US" sz="2400" dirty="0">
                <a:solidFill>
                  <a:srgbClr val="FF0000"/>
                </a:solidFill>
              </a:rPr>
              <a:t>   </a:t>
            </a:r>
            <a:r>
              <a:rPr lang="en-US" sz="2400" dirty="0" err="1">
                <a:solidFill>
                  <a:srgbClr val="FF0000"/>
                </a:solidFill>
              </a:rPr>
              <a:t>nimani</a:t>
            </a:r>
            <a:r>
              <a:rPr lang="en-US" sz="2400" dirty="0">
                <a:solidFill>
                  <a:srgbClr val="FF0000"/>
                </a:solidFill>
              </a:rPr>
              <a:t>   </a:t>
            </a:r>
            <a:r>
              <a:rPr lang="en-US" sz="2400" dirty="0" err="1">
                <a:solidFill>
                  <a:srgbClr val="FF0000"/>
                </a:solidFill>
              </a:rPr>
              <a:t>bildirishini</a:t>
            </a:r>
            <a:r>
              <a:rPr lang="en-US" sz="2400" dirty="0">
                <a:solidFill>
                  <a:srgbClr val="FF0000"/>
                </a:solidFill>
              </a:rPr>
              <a:t>   </a:t>
            </a:r>
            <a:r>
              <a:rPr lang="en-US" sz="2400" dirty="0" err="1">
                <a:solidFill>
                  <a:srgbClr val="FF0000"/>
                </a:solidFill>
              </a:rPr>
              <a:t>aniqlash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maqsadida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beriladi</a:t>
            </a:r>
            <a:r>
              <a:rPr lang="en-US" sz="2400" dirty="0">
                <a:solidFill>
                  <a:srgbClr val="FF0000"/>
                </a:solidFill>
              </a:rPr>
              <a:t>. </a:t>
            </a:r>
            <a:r>
              <a:rPr lang="en-US" sz="2400" dirty="0" err="1">
                <a:solidFill>
                  <a:srgbClr val="FF0000"/>
                </a:solidFill>
              </a:rPr>
              <a:t>O'quvchilarni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so'zga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so'roq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berishga</a:t>
            </a:r>
            <a:r>
              <a:rPr lang="en-US" sz="2400" dirty="0">
                <a:solidFill>
                  <a:srgbClr val="FF0000"/>
                </a:solidFill>
              </a:rPr>
              <a:t>, </a:t>
            </a:r>
            <a:r>
              <a:rPr lang="en-US" sz="2400" dirty="0" err="1">
                <a:solidFill>
                  <a:srgbClr val="FF0000"/>
                </a:solidFill>
              </a:rPr>
              <a:t>o'qituvchi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bergan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so'rog'iga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javob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bo'ladigan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so'zlarni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tanlashga</a:t>
            </a:r>
            <a:r>
              <a:rPr lang="en-US" sz="2400" dirty="0">
                <a:solidFill>
                  <a:srgbClr val="FF0000"/>
                </a:solidFill>
              </a:rPr>
              <a:t>, </a:t>
            </a:r>
            <a:r>
              <a:rPr lang="en-US" sz="2400" dirty="0" err="1">
                <a:solidFill>
                  <a:srgbClr val="FF0000"/>
                </a:solidFill>
              </a:rPr>
              <a:t>so'zni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so'rog’iga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mos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ravishda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o'zgartirishga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i="1" dirty="0">
                <a:solidFill>
                  <a:srgbClr val="FF0000"/>
                </a:solidFill>
              </a:rPr>
              <a:t>(</a:t>
            </a:r>
            <a:r>
              <a:rPr lang="en-US" sz="2400" i="1" dirty="0" err="1">
                <a:solidFill>
                  <a:srgbClr val="FF0000"/>
                </a:solidFill>
              </a:rPr>
              <a:t>nima</a:t>
            </a:r>
            <a:r>
              <a:rPr lang="en-US" sz="2400" i="1" dirty="0">
                <a:solidFill>
                  <a:srgbClr val="FF0000"/>
                </a:solidFill>
              </a:rPr>
              <a:t> </a:t>
            </a:r>
            <a:r>
              <a:rPr lang="en-US" sz="2400" i="1" dirty="0" err="1">
                <a:solidFill>
                  <a:srgbClr val="FF0000"/>
                </a:solidFill>
              </a:rPr>
              <a:t>qildi</a:t>
            </a:r>
            <a:r>
              <a:rPr lang="en-US" sz="2400" i="1" dirty="0">
                <a:solidFill>
                  <a:srgbClr val="FF0000"/>
                </a:solidFill>
              </a:rPr>
              <a:t>? — </a:t>
            </a:r>
            <a:r>
              <a:rPr lang="en-US" sz="2400" dirty="0" err="1">
                <a:solidFill>
                  <a:srgbClr val="FF0000"/>
                </a:solidFill>
              </a:rPr>
              <a:t>o'qidi</a:t>
            </a:r>
            <a:r>
              <a:rPr lang="en-US" sz="2400" dirty="0">
                <a:solidFill>
                  <a:srgbClr val="FF0000"/>
                </a:solidFill>
              </a:rPr>
              <a:t>, </a:t>
            </a:r>
            <a:r>
              <a:rPr lang="en-US" sz="2400" i="1" dirty="0" err="1">
                <a:solidFill>
                  <a:srgbClr val="FF0000"/>
                </a:solidFill>
              </a:rPr>
              <a:t>nima</a:t>
            </a:r>
            <a:r>
              <a:rPr lang="en-US" sz="2400" i="1" dirty="0">
                <a:solidFill>
                  <a:srgbClr val="FF0000"/>
                </a:solidFill>
              </a:rPr>
              <a:t> </a:t>
            </a:r>
            <a:r>
              <a:rPr lang="en-US" sz="2400" i="1" dirty="0" err="1">
                <a:solidFill>
                  <a:srgbClr val="FF0000"/>
                </a:solidFill>
              </a:rPr>
              <a:t>qilamiz</a:t>
            </a:r>
            <a:r>
              <a:rPr lang="en-US" sz="2400" i="1" dirty="0">
                <a:solidFill>
                  <a:srgbClr val="FF0000"/>
                </a:solidFill>
              </a:rPr>
              <a:t>? </a:t>
            </a:r>
            <a:r>
              <a:rPr lang="en-US" sz="2400" dirty="0" err="1">
                <a:solidFill>
                  <a:srgbClr val="FF0000"/>
                </a:solidFill>
              </a:rPr>
              <a:t>o'qiymiz</a:t>
            </a:r>
            <a:r>
              <a:rPr lang="en-US" sz="2400" dirty="0">
                <a:solidFill>
                  <a:srgbClr val="FF0000"/>
                </a:solidFill>
              </a:rPr>
              <a:t>, </a:t>
            </a:r>
            <a:r>
              <a:rPr lang="en-US" sz="2400" i="1" dirty="0" err="1">
                <a:solidFill>
                  <a:srgbClr val="FF0000"/>
                </a:solidFill>
              </a:rPr>
              <a:t>nima</a:t>
            </a:r>
            <a:r>
              <a:rPr lang="en-US" sz="2400" i="1" dirty="0">
                <a:solidFill>
                  <a:srgbClr val="FF0000"/>
                </a:solidFill>
              </a:rPr>
              <a:t> </a:t>
            </a:r>
            <a:r>
              <a:rPr lang="en-US" sz="2400" i="1" dirty="0" err="1">
                <a:solidFill>
                  <a:srgbClr val="FF0000"/>
                </a:solidFill>
              </a:rPr>
              <a:t>qilmoqchi</a:t>
            </a:r>
            <a:r>
              <a:rPr lang="en-US" sz="2400" i="1" dirty="0">
                <a:solidFill>
                  <a:srgbClr val="FF0000"/>
                </a:solidFill>
              </a:rPr>
              <a:t>?— </a:t>
            </a:r>
            <a:r>
              <a:rPr lang="en-US" sz="2400" dirty="0" err="1">
                <a:solidFill>
                  <a:srgbClr val="FF0000"/>
                </a:solidFill>
              </a:rPr>
              <a:t>o'qimoqchi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kabi</a:t>
            </a:r>
            <a:r>
              <a:rPr lang="en-US" sz="2400" dirty="0">
                <a:solidFill>
                  <a:srgbClr val="FF0000"/>
                </a:solidFill>
              </a:rPr>
              <a:t>) </a:t>
            </a:r>
            <a:r>
              <a:rPr lang="en-US" sz="2400" dirty="0" err="1">
                <a:solidFill>
                  <a:srgbClr val="FF0000"/>
                </a:solidFill>
              </a:rPr>
              <a:t>o'rgatiladi</a:t>
            </a:r>
            <a:r>
              <a:rPr lang="en-US" sz="2400" dirty="0">
                <a:solidFill>
                  <a:srgbClr val="FF0000"/>
                </a:solidFill>
              </a:rPr>
              <a:t>.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78399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1080120"/>
          </a:xfrm>
        </p:spPr>
        <p:txBody>
          <a:bodyPr/>
          <a:lstStyle/>
          <a:p>
            <a:r>
              <a:rPr lang="en-US" dirty="0" smtClean="0"/>
              <a:t>2-sinfda </a:t>
            </a:r>
            <a:r>
              <a:rPr lang="en-US" dirty="0" err="1" smtClean="0"/>
              <a:t>fe’lni</a:t>
            </a:r>
            <a:r>
              <a:rPr lang="en-US" dirty="0" smtClean="0"/>
              <a:t> </a:t>
            </a:r>
            <a:r>
              <a:rPr lang="en-US" dirty="0" err="1" smtClean="0"/>
              <a:t>o’rganish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700808"/>
            <a:ext cx="8352928" cy="4824536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US" sz="2800" dirty="0" err="1">
                <a:solidFill>
                  <a:srgbClr val="FF0000"/>
                </a:solidFill>
              </a:rPr>
              <a:t>Fe'lning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harakat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bildirish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iyuzasidan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o'quvchilarda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aniq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tasavvur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hosil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qilish</a:t>
            </a:r>
            <a:r>
              <a:rPr lang="en-US" sz="2800" dirty="0">
                <a:solidFill>
                  <a:srgbClr val="FF0000"/>
                </a:solidFill>
              </a:rPr>
              <a:t>  , </a:t>
            </a:r>
            <a:r>
              <a:rPr lang="en-US" sz="2800" dirty="0" err="1">
                <a:solidFill>
                  <a:srgbClr val="FF0000"/>
                </a:solidFill>
              </a:rPr>
              <a:t>ya'ni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o'quvchilarning</a:t>
            </a:r>
            <a:r>
              <a:rPr lang="en-US" sz="2800" dirty="0">
                <a:solidFill>
                  <a:srgbClr val="FF0000"/>
                </a:solidFill>
              </a:rPr>
              <a:t>  </a:t>
            </a:r>
            <a:r>
              <a:rPr lang="en-US" sz="2800" dirty="0" err="1">
                <a:solidFill>
                  <a:srgbClr val="FF0000"/>
                </a:solidFill>
              </a:rPr>
              <a:t>o'zlari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bajarayotgan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ish-harakatni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aytishni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so'raydi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 smtClean="0">
                <a:solidFill>
                  <a:srgbClr val="FF0000"/>
                </a:solidFill>
              </a:rPr>
              <a:t>suhbat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o'tkazadi</a:t>
            </a:r>
            <a:r>
              <a:rPr lang="en-US" sz="2800" dirty="0">
                <a:solidFill>
                  <a:srgbClr val="FF0000"/>
                </a:solidFill>
              </a:rPr>
              <a:t>. </a:t>
            </a:r>
            <a:r>
              <a:rPr lang="en-US" sz="2800" dirty="0" err="1">
                <a:solidFill>
                  <a:srgbClr val="FF0000"/>
                </a:solidFill>
              </a:rPr>
              <a:t>Suhbatda</a:t>
            </a:r>
            <a:r>
              <a:rPr lang="en-US" sz="2800" dirty="0">
                <a:solidFill>
                  <a:srgbClr val="FF0000"/>
                </a:solidFill>
              </a:rPr>
              <a:t> ,,</a:t>
            </a:r>
            <a:r>
              <a:rPr lang="en-US" sz="2800" dirty="0" err="1">
                <a:solidFill>
                  <a:srgbClr val="FF0000"/>
                </a:solidFill>
              </a:rPr>
              <a:t>O'qituvchi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nima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qildi</a:t>
            </a:r>
            <a:r>
              <a:rPr lang="en-US" sz="2800" dirty="0">
                <a:solidFill>
                  <a:srgbClr val="FF0000"/>
                </a:solidFill>
              </a:rPr>
              <a:t>? </a:t>
            </a:r>
            <a:r>
              <a:rPr lang="en-US" sz="2800" dirty="0" err="1">
                <a:solidFill>
                  <a:srgbClr val="FF0000"/>
                </a:solidFill>
              </a:rPr>
              <a:t>O'quvchilar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nima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qildilar</a:t>
            </a:r>
            <a:r>
              <a:rPr lang="en-US" sz="2800" dirty="0">
                <a:solidFill>
                  <a:srgbClr val="FF0000"/>
                </a:solidFill>
              </a:rPr>
              <a:t>? </a:t>
            </a:r>
            <a:r>
              <a:rPr lang="en-US" sz="2800" dirty="0" err="1">
                <a:solidFill>
                  <a:srgbClr val="FF0000"/>
                </a:solidFill>
              </a:rPr>
              <a:t>Hozir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o'qituvchi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nima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qilyapti</a:t>
            </a:r>
            <a:r>
              <a:rPr lang="en-US" sz="2800" dirty="0">
                <a:solidFill>
                  <a:srgbClr val="FF0000"/>
                </a:solidFill>
              </a:rPr>
              <a:t>? </a:t>
            </a:r>
            <a:r>
              <a:rPr lang="en-US" sz="2800" dirty="0" err="1">
                <a:solidFill>
                  <a:srgbClr val="FF0000"/>
                </a:solidFill>
              </a:rPr>
              <a:t>O'quvchilar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nima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qilyaptilar</a:t>
            </a:r>
            <a:r>
              <a:rPr lang="en-US" sz="2800" dirty="0">
                <a:solidFill>
                  <a:srgbClr val="FF0000"/>
                </a:solidFill>
              </a:rPr>
              <a:t>? </a:t>
            </a:r>
            <a:r>
              <a:rPr lang="en-US" sz="2800" dirty="0" err="1">
                <a:solidFill>
                  <a:srgbClr val="FF0000"/>
                </a:solidFill>
              </a:rPr>
              <a:t>Endi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o'quvchilar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nima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qiladilar</a:t>
            </a:r>
            <a:r>
              <a:rPr lang="en-US" sz="2800" dirty="0">
                <a:solidFill>
                  <a:srgbClr val="FF0000"/>
                </a:solidFill>
              </a:rPr>
              <a:t>? </a:t>
            </a:r>
            <a:r>
              <a:rPr lang="en-US" sz="2800" dirty="0" err="1">
                <a:solidFill>
                  <a:srgbClr val="FF0000"/>
                </a:solidFill>
              </a:rPr>
              <a:t>O'qituvchi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nima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qiladi</a:t>
            </a:r>
            <a:r>
              <a:rPr lang="en-US" sz="2800" dirty="0">
                <a:solidFill>
                  <a:srgbClr val="FF0000"/>
                </a:solidFill>
              </a:rPr>
              <a:t>?" </a:t>
            </a:r>
            <a:r>
              <a:rPr lang="en-US" sz="2800" dirty="0" err="1">
                <a:solidFill>
                  <a:srgbClr val="FF0000"/>
                </a:solidFill>
              </a:rPr>
              <a:t>kabi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savollardan</a:t>
            </a:r>
            <a:r>
              <a:rPr lang="en-US" sz="2800" dirty="0">
                <a:solidFill>
                  <a:srgbClr val="FF0000"/>
                </a:solidFill>
              </a:rPr>
              <a:t> ham </a:t>
            </a:r>
            <a:r>
              <a:rPr lang="en-US" sz="2800" dirty="0" err="1">
                <a:solidFill>
                  <a:srgbClr val="FF0000"/>
                </a:solidFill>
              </a:rPr>
              <a:t>foydalanadi</a:t>
            </a:r>
            <a:r>
              <a:rPr lang="en-US" sz="2800" dirty="0">
                <a:solidFill>
                  <a:srgbClr val="FF0000"/>
                </a:solidFill>
              </a:rPr>
              <a:t>. </a:t>
            </a:r>
            <a:r>
              <a:rPr lang="en-US" sz="2800" dirty="0" err="1">
                <a:solidFill>
                  <a:srgbClr val="FF0000"/>
                </a:solidFill>
              </a:rPr>
              <a:t>Suhbat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jarayonida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o'quvchilar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o'qituvchi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rahbarligida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fe'llarni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so'rog'i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bilan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yozib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boradilar</a:t>
            </a:r>
            <a:r>
              <a:rPr lang="en-US" sz="2800" dirty="0">
                <a:solidFill>
                  <a:srgbClr val="FF0000"/>
                </a:solidFill>
              </a:rPr>
              <a:t>. </a:t>
            </a:r>
            <a:r>
              <a:rPr lang="en-US" sz="2800" dirty="0" err="1">
                <a:solidFill>
                  <a:srgbClr val="FF0000"/>
                </a:solidFill>
              </a:rPr>
              <a:t>Masalan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i="1" dirty="0" err="1">
                <a:solidFill>
                  <a:srgbClr val="FF0000"/>
                </a:solidFill>
              </a:rPr>
              <a:t>nima</a:t>
            </a:r>
            <a:r>
              <a:rPr lang="en-US" sz="2800" i="1" dirty="0">
                <a:solidFill>
                  <a:srgbClr val="FF0000"/>
                </a:solidFill>
              </a:rPr>
              <a:t> </a:t>
            </a:r>
            <a:r>
              <a:rPr lang="en-US" sz="2800" i="1" dirty="0" err="1">
                <a:solidFill>
                  <a:srgbClr val="FF0000"/>
                </a:solidFill>
              </a:rPr>
              <a:t>qildi</a:t>
            </a:r>
            <a:r>
              <a:rPr lang="en-US" sz="2800" i="1" dirty="0">
                <a:solidFill>
                  <a:srgbClr val="FF0000"/>
                </a:solidFill>
              </a:rPr>
              <a:t>? - </a:t>
            </a:r>
            <a:r>
              <a:rPr lang="en-US" sz="2800" dirty="0" err="1">
                <a:solidFill>
                  <a:srgbClr val="FF0000"/>
                </a:solidFill>
              </a:rPr>
              <a:t>so'zladi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tushuntirdi</a:t>
            </a:r>
            <a:r>
              <a:rPr lang="en-US" sz="2800" dirty="0">
                <a:solidFill>
                  <a:srgbClr val="FF0000"/>
                </a:solidFill>
              </a:rPr>
              <a:t>; </a:t>
            </a:r>
            <a:r>
              <a:rPr lang="en-US" sz="2800" i="1" dirty="0" err="1">
                <a:solidFill>
                  <a:srgbClr val="FF0000"/>
                </a:solidFill>
              </a:rPr>
              <a:t>nima</a:t>
            </a:r>
            <a:r>
              <a:rPr lang="en-US" sz="2800" i="1" dirty="0">
                <a:solidFill>
                  <a:srgbClr val="FF0000"/>
                </a:solidFill>
              </a:rPr>
              <a:t> </a:t>
            </a:r>
            <a:r>
              <a:rPr lang="en-US" sz="2800" i="1" dirty="0" err="1">
                <a:solidFill>
                  <a:srgbClr val="FF0000"/>
                </a:solidFill>
              </a:rPr>
              <a:t>qildilar</a:t>
            </a:r>
            <a:r>
              <a:rPr lang="en-US" sz="2800" i="1" dirty="0">
                <a:solidFill>
                  <a:srgbClr val="FF0000"/>
                </a:solidFill>
              </a:rPr>
              <a:t>? - </a:t>
            </a:r>
            <a:r>
              <a:rPr lang="en-US" sz="2800" dirty="0" err="1">
                <a:solidFill>
                  <a:srgbClr val="FF0000"/>
                </a:solidFill>
              </a:rPr>
              <a:t>tingladilar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yozdilar</a:t>
            </a:r>
            <a:r>
              <a:rPr lang="en-US" sz="2800" dirty="0">
                <a:solidFill>
                  <a:srgbClr val="FF0000"/>
                </a:solidFill>
              </a:rPr>
              <a:t>; </a:t>
            </a:r>
            <a:r>
              <a:rPr lang="en-US" sz="2800" i="1" dirty="0" err="1">
                <a:solidFill>
                  <a:srgbClr val="FF0000"/>
                </a:solidFill>
              </a:rPr>
              <a:t>nima</a:t>
            </a:r>
            <a:r>
              <a:rPr lang="en-US" sz="2800" i="1" dirty="0">
                <a:solidFill>
                  <a:srgbClr val="FF0000"/>
                </a:solidFill>
              </a:rPr>
              <a:t> </a:t>
            </a:r>
            <a:r>
              <a:rPr lang="en-US" sz="2800" i="1" dirty="0" err="1">
                <a:solidFill>
                  <a:srgbClr val="FF0000"/>
                </a:solidFill>
              </a:rPr>
              <a:t>qilyapti</a:t>
            </a:r>
            <a:r>
              <a:rPr lang="en-US" sz="2800" i="1" dirty="0">
                <a:solidFill>
                  <a:srgbClr val="FF0000"/>
                </a:solidFill>
              </a:rPr>
              <a:t>? - </a:t>
            </a:r>
            <a:r>
              <a:rPr lang="en-US" sz="2800" dirty="0" err="1">
                <a:solidFill>
                  <a:srgbClr val="FF0000"/>
                </a:solidFill>
              </a:rPr>
              <a:t>tushuntirayapti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so'rayapti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tinglayapti</a:t>
            </a:r>
            <a:r>
              <a:rPr lang="en-US" sz="2800" dirty="0">
                <a:solidFill>
                  <a:srgbClr val="FF0000"/>
                </a:solidFill>
              </a:rPr>
              <a:t>; </a:t>
            </a:r>
            <a:r>
              <a:rPr lang="en-US" sz="2800" i="1" dirty="0" err="1">
                <a:solidFill>
                  <a:srgbClr val="FF0000"/>
                </a:solidFill>
              </a:rPr>
              <a:t>nima</a:t>
            </a:r>
            <a:r>
              <a:rPr lang="en-US" sz="2800" i="1" dirty="0">
                <a:solidFill>
                  <a:srgbClr val="FF0000"/>
                </a:solidFill>
              </a:rPr>
              <a:t> </a:t>
            </a:r>
            <a:r>
              <a:rPr lang="en-US" sz="2800" i="1" dirty="0" err="1">
                <a:solidFill>
                  <a:srgbClr val="FF0000"/>
                </a:solidFill>
              </a:rPr>
              <a:t>qilyaptilar</a:t>
            </a:r>
            <a:r>
              <a:rPr lang="en-US" sz="2800" i="1" dirty="0">
                <a:solidFill>
                  <a:srgbClr val="FF0000"/>
                </a:solidFill>
              </a:rPr>
              <a:t>? -  </a:t>
            </a:r>
            <a:r>
              <a:rPr lang="en-US" sz="2800" dirty="0" err="1">
                <a:solidFill>
                  <a:srgbClr val="FF0000"/>
                </a:solidFill>
              </a:rPr>
              <a:t>javob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berayaptilar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yozayaptilar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tinglayaptilar</a:t>
            </a:r>
            <a:r>
              <a:rPr lang="en-US" sz="2800" dirty="0">
                <a:solidFill>
                  <a:srgbClr val="FF0000"/>
                </a:solidFill>
              </a:rPr>
              <a:t>; </a:t>
            </a:r>
            <a:r>
              <a:rPr lang="en-US" sz="2800" i="1" dirty="0" err="1">
                <a:solidFill>
                  <a:srgbClr val="FF0000"/>
                </a:solidFill>
              </a:rPr>
              <a:t>nima</a:t>
            </a:r>
            <a:r>
              <a:rPr lang="en-US" sz="2800" i="1" dirty="0">
                <a:solidFill>
                  <a:srgbClr val="FF0000"/>
                </a:solidFill>
              </a:rPr>
              <a:t> </a:t>
            </a:r>
            <a:r>
              <a:rPr lang="en-US" sz="2800" i="1" dirty="0" err="1">
                <a:solidFill>
                  <a:srgbClr val="FF0000"/>
                </a:solidFill>
              </a:rPr>
              <a:t>qiladi</a:t>
            </a:r>
            <a:r>
              <a:rPr lang="en-US" sz="2800" i="1" dirty="0">
                <a:solidFill>
                  <a:srgbClr val="FF0000"/>
                </a:solidFill>
              </a:rPr>
              <a:t>? - </a:t>
            </a:r>
            <a:r>
              <a:rPr lang="en-US" sz="2800" dirty="0" err="1">
                <a:solidFill>
                  <a:srgbClr val="FF0000"/>
                </a:solidFill>
              </a:rPr>
              <a:t>tekshiradi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ko'radi</a:t>
            </a:r>
            <a:r>
              <a:rPr lang="en-US" sz="2800" dirty="0">
                <a:solidFill>
                  <a:srgbClr val="FF0000"/>
                </a:solidFill>
              </a:rPr>
              <a:t>; </a:t>
            </a:r>
            <a:r>
              <a:rPr lang="en-US" sz="2800" i="1" dirty="0" err="1">
                <a:solidFill>
                  <a:srgbClr val="FF0000"/>
                </a:solidFill>
              </a:rPr>
              <a:t>nima</a:t>
            </a:r>
            <a:r>
              <a:rPr lang="en-US" sz="2800" i="1" dirty="0">
                <a:solidFill>
                  <a:srgbClr val="FF0000"/>
                </a:solidFill>
              </a:rPr>
              <a:t> </a:t>
            </a:r>
            <a:r>
              <a:rPr lang="en-US" sz="2800" i="1" dirty="0" err="1">
                <a:solidFill>
                  <a:srgbClr val="FF0000"/>
                </a:solidFill>
              </a:rPr>
              <a:t>qiladilar</a:t>
            </a:r>
            <a:r>
              <a:rPr lang="en-US" sz="2800" i="1" dirty="0">
                <a:solidFill>
                  <a:srgbClr val="FF0000"/>
                </a:solidFill>
              </a:rPr>
              <a:t>? </a:t>
            </a:r>
            <a:r>
              <a:rPr lang="en-US" sz="2800" dirty="0" err="1">
                <a:solidFill>
                  <a:srgbClr val="FF0000"/>
                </a:solidFill>
              </a:rPr>
              <a:t>ishlaydilar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bajaradilar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yozadilar</a:t>
            </a:r>
            <a:r>
              <a:rPr lang="en-US" sz="2800" dirty="0">
                <a:solidFill>
                  <a:srgbClr val="FF0000"/>
                </a:solidFill>
              </a:rPr>
              <a:t>.</a:t>
            </a:r>
            <a:endParaRPr lang="ru-RU" sz="2800" dirty="0">
              <a:solidFill>
                <a:srgbClr val="FF000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79365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88840" y="-1687816"/>
            <a:ext cx="15942840" cy="9003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06903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16832" y="-1647152"/>
            <a:ext cx="15870832" cy="8962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2834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48880" y="-1891132"/>
            <a:ext cx="16302880" cy="920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14772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44824" y="-1606489"/>
            <a:ext cx="15798824" cy="8921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60306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404664"/>
            <a:ext cx="8568952" cy="1152128"/>
          </a:xfrm>
        </p:spPr>
        <p:txBody>
          <a:bodyPr/>
          <a:lstStyle/>
          <a:p>
            <a:r>
              <a:rPr lang="en-US" dirty="0" smtClean="0"/>
              <a:t>3-sinfda </a:t>
            </a:r>
            <a:r>
              <a:rPr lang="en-US" dirty="0" err="1" smtClean="0"/>
              <a:t>fe’lni</a:t>
            </a:r>
            <a:r>
              <a:rPr lang="en-US" dirty="0" smtClean="0"/>
              <a:t> </a:t>
            </a:r>
            <a:r>
              <a:rPr lang="en-US" dirty="0" err="1" smtClean="0"/>
              <a:t>o’rganish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628800"/>
            <a:ext cx="8208912" cy="4752528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sz="2400" dirty="0">
                <a:solidFill>
                  <a:srgbClr val="FF0000"/>
                </a:solidFill>
              </a:rPr>
              <a:t>3-sinfda </a:t>
            </a:r>
            <a:r>
              <a:rPr lang="en-US" sz="2400" dirty="0" err="1">
                <a:solidFill>
                  <a:srgbClr val="FF0000"/>
                </a:solidFill>
              </a:rPr>
              <a:t>bo'lishli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va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bo'lishsiz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fe'llar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o'rganiladi</a:t>
            </a:r>
            <a:r>
              <a:rPr lang="en-US" sz="2400" dirty="0">
                <a:solidFill>
                  <a:srgbClr val="FF0000"/>
                </a:solidFill>
              </a:rPr>
              <a:t>. </a:t>
            </a:r>
            <a:r>
              <a:rPr lang="en-US" sz="2400" dirty="0" err="1">
                <a:solidFill>
                  <a:srgbClr val="FF0000"/>
                </a:solidFill>
              </a:rPr>
              <a:t>Mavzu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suhbat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asosida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tushuntiriladi</a:t>
            </a:r>
            <a:r>
              <a:rPr lang="en-US" sz="2400" dirty="0">
                <a:solidFill>
                  <a:srgbClr val="FF0000"/>
                </a:solidFill>
              </a:rPr>
              <a:t>. </a:t>
            </a:r>
            <a:r>
              <a:rPr lang="en-US" sz="2400" dirty="0" err="1">
                <a:solidFill>
                  <a:srgbClr val="FF0000"/>
                </a:solidFill>
              </a:rPr>
              <a:t>Suhbat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uchun</a:t>
            </a:r>
            <a:r>
              <a:rPr lang="en-US" sz="2400" dirty="0">
                <a:solidFill>
                  <a:srgbClr val="FF0000"/>
                </a:solidFill>
              </a:rPr>
              <a:t> ,,</a:t>
            </a:r>
            <a:r>
              <a:rPr lang="en-US" sz="2400" dirty="0" err="1">
                <a:solidFill>
                  <a:srgbClr val="FF0000"/>
                </a:solidFill>
              </a:rPr>
              <a:t>O'qish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darsida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kimlar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o'qidi</a:t>
            </a:r>
            <a:r>
              <a:rPr lang="en-US" sz="2400" dirty="0">
                <a:solidFill>
                  <a:srgbClr val="FF0000"/>
                </a:solidFill>
              </a:rPr>
              <a:t>? </a:t>
            </a:r>
            <a:r>
              <a:rPr lang="en-US" sz="2400" dirty="0" err="1">
                <a:solidFill>
                  <a:srgbClr val="FF0000"/>
                </a:solidFill>
              </a:rPr>
              <a:t>Shokir</a:t>
            </a:r>
            <a:r>
              <a:rPr lang="en-US" sz="2400" dirty="0">
                <a:solidFill>
                  <a:srgbClr val="FF0000"/>
                </a:solidFill>
              </a:rPr>
              <a:t> ham </a:t>
            </a:r>
            <a:r>
              <a:rPr lang="en-US" sz="2400" dirty="0" err="1">
                <a:solidFill>
                  <a:srgbClr val="FF0000"/>
                </a:solidFill>
              </a:rPr>
              <a:t>o'qidimi</a:t>
            </a:r>
            <a:r>
              <a:rPr lang="en-US" sz="2400" dirty="0">
                <a:solidFill>
                  <a:srgbClr val="FF0000"/>
                </a:solidFill>
              </a:rPr>
              <a:t>? Kim </a:t>
            </a:r>
            <a:r>
              <a:rPr lang="en-US" sz="2400" dirty="0" err="1">
                <a:solidFill>
                  <a:srgbClr val="FF0000"/>
                </a:solidFill>
              </a:rPr>
              <a:t>so'zladi</a:t>
            </a:r>
            <a:r>
              <a:rPr lang="en-US" sz="2400" dirty="0">
                <a:solidFill>
                  <a:srgbClr val="FF0000"/>
                </a:solidFill>
              </a:rPr>
              <a:t>? </a:t>
            </a:r>
            <a:r>
              <a:rPr lang="en-US" sz="2400" dirty="0" err="1">
                <a:solidFill>
                  <a:srgbClr val="FF0000"/>
                </a:solidFill>
              </a:rPr>
              <a:t>Alisher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so'zladimi</a:t>
            </a:r>
            <a:r>
              <a:rPr lang="en-US" sz="2400" dirty="0">
                <a:solidFill>
                  <a:srgbClr val="FF0000"/>
                </a:solidFill>
              </a:rPr>
              <a:t>? </a:t>
            </a:r>
            <a:r>
              <a:rPr lang="en-US" sz="2400" dirty="0" err="1">
                <a:solidFill>
                  <a:srgbClr val="FF0000"/>
                </a:solidFill>
              </a:rPr>
              <a:t>Barno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kutubxonaga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boradimi</a:t>
            </a:r>
            <a:r>
              <a:rPr lang="en-US" sz="2400" dirty="0">
                <a:solidFill>
                  <a:srgbClr val="FF0000"/>
                </a:solidFill>
              </a:rPr>
              <a:t>? Abdulla-chi?, U </a:t>
            </a:r>
            <a:r>
              <a:rPr lang="en-US" sz="2400" dirty="0" err="1">
                <a:solidFill>
                  <a:srgbClr val="FF0000"/>
                </a:solidFill>
              </a:rPr>
              <a:t>qachon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bormoqchi</a:t>
            </a:r>
            <a:r>
              <a:rPr lang="en-US" sz="2400" dirty="0">
                <a:solidFill>
                  <a:srgbClr val="FF0000"/>
                </a:solidFill>
              </a:rPr>
              <a:t>? </a:t>
            </a:r>
            <a:r>
              <a:rPr lang="en-US" sz="2400" dirty="0" err="1">
                <a:solidFill>
                  <a:srgbClr val="FF0000"/>
                </a:solidFill>
              </a:rPr>
              <a:t>Hozir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kim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tushuntirayapti</a:t>
            </a:r>
            <a:r>
              <a:rPr lang="en-US" sz="2400" dirty="0">
                <a:solidFill>
                  <a:srgbClr val="FF0000"/>
                </a:solidFill>
              </a:rPr>
              <a:t>? </a:t>
            </a:r>
            <a:r>
              <a:rPr lang="en-US" sz="2400" dirty="0" err="1">
                <a:solidFill>
                  <a:srgbClr val="FF0000"/>
                </a:solidFill>
              </a:rPr>
              <a:t>Hozir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Tohir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gapiryaptimi</a:t>
            </a:r>
            <a:r>
              <a:rPr lang="en-US" sz="2400" dirty="0">
                <a:solidFill>
                  <a:srgbClr val="FF0000"/>
                </a:solidFill>
              </a:rPr>
              <a:t>?" </a:t>
            </a:r>
            <a:r>
              <a:rPr lang="en-US" sz="2400" dirty="0" err="1">
                <a:solidFill>
                  <a:srgbClr val="FF0000"/>
                </a:solidFill>
              </a:rPr>
              <a:t>kabi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savol­lardan</a:t>
            </a:r>
            <a:r>
              <a:rPr lang="en-US" sz="2400" dirty="0">
                <a:solidFill>
                  <a:srgbClr val="FF0000"/>
                </a:solidFill>
              </a:rPr>
              <a:t> ham </a:t>
            </a:r>
            <a:r>
              <a:rPr lang="en-US" sz="2400" dirty="0" err="1">
                <a:solidFill>
                  <a:srgbClr val="FF0000"/>
                </a:solidFill>
              </a:rPr>
              <a:t>foydalaniladi</a:t>
            </a:r>
            <a:r>
              <a:rPr lang="en-US" sz="2400" dirty="0">
                <a:solidFill>
                  <a:srgbClr val="FF0000"/>
                </a:solidFill>
              </a:rPr>
              <a:t>. </a:t>
            </a:r>
            <a:r>
              <a:rPr lang="en-US" sz="2400" dirty="0" err="1">
                <a:solidFill>
                  <a:srgbClr val="FF0000"/>
                </a:solidFill>
              </a:rPr>
              <a:t>O'quvchilar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so'roq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berib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fe'llarni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topadilar</a:t>
            </a:r>
            <a:r>
              <a:rPr lang="en-US" sz="2400" dirty="0">
                <a:solidFill>
                  <a:srgbClr val="FF0000"/>
                </a:solidFill>
              </a:rPr>
              <a:t>, </a:t>
            </a:r>
            <a:r>
              <a:rPr lang="en-US" sz="2400" dirty="0" err="1">
                <a:solidFill>
                  <a:srgbClr val="FF0000"/>
                </a:solidFill>
              </a:rPr>
              <a:t>ma'nosini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qiyoslaydilar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va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o'qituvchi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rahbarligida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tushuntiradilar</a:t>
            </a:r>
            <a:r>
              <a:rPr lang="en-US" sz="2400" dirty="0">
                <a:solidFill>
                  <a:srgbClr val="FF0000"/>
                </a:solidFill>
              </a:rPr>
              <a:t>. </a:t>
            </a:r>
            <a:r>
              <a:rPr lang="en-US" sz="2400" dirty="0" err="1">
                <a:solidFill>
                  <a:srgbClr val="FF0000"/>
                </a:solidFill>
              </a:rPr>
              <a:t>Xulosa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chiqariladi</a:t>
            </a:r>
            <a:r>
              <a:rPr lang="en-US" sz="2400" dirty="0">
                <a:solidFill>
                  <a:srgbClr val="FF0000"/>
                </a:solidFill>
              </a:rPr>
              <a:t>: </a:t>
            </a:r>
            <a:r>
              <a:rPr lang="en-US" sz="2400" dirty="0" err="1">
                <a:solidFill>
                  <a:srgbClr val="FF0000"/>
                </a:solidFill>
              </a:rPr>
              <a:t>fe'l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harakatning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yuzaga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chiqqanini</a:t>
            </a:r>
            <a:r>
              <a:rPr lang="en-US" sz="2400" dirty="0">
                <a:solidFill>
                  <a:srgbClr val="FF0000"/>
                </a:solidFill>
              </a:rPr>
              <a:t>, </a:t>
            </a:r>
            <a:r>
              <a:rPr lang="en-US" sz="2400" dirty="0" err="1">
                <a:solidFill>
                  <a:srgbClr val="FF0000"/>
                </a:solidFill>
              </a:rPr>
              <a:t>ya'ni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bajarilganligini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i="1" dirty="0">
                <a:solidFill>
                  <a:srgbClr val="FF0000"/>
                </a:solidFill>
              </a:rPr>
              <a:t>(</a:t>
            </a:r>
            <a:r>
              <a:rPr lang="en-US" sz="2400" i="1" dirty="0" err="1">
                <a:solidFill>
                  <a:srgbClr val="FF0000"/>
                </a:solidFill>
              </a:rPr>
              <a:t>o'qidi</a:t>
            </a:r>
            <a:r>
              <a:rPr lang="en-US" sz="2400" i="1" dirty="0">
                <a:solidFill>
                  <a:srgbClr val="FF0000"/>
                </a:solidFill>
              </a:rPr>
              <a:t>, </a:t>
            </a:r>
            <a:r>
              <a:rPr lang="en-US" sz="2400" i="1" dirty="0" err="1">
                <a:solidFill>
                  <a:srgbClr val="FF0000"/>
                </a:solidFill>
              </a:rPr>
              <a:t>so'zladi</a:t>
            </a:r>
            <a:r>
              <a:rPr lang="en-US" sz="2400" i="1" dirty="0">
                <a:solidFill>
                  <a:srgbClr val="FF0000"/>
                </a:solidFill>
              </a:rPr>
              <a:t>), </a:t>
            </a:r>
            <a:r>
              <a:rPr lang="en-US" sz="2400" dirty="0" err="1">
                <a:solidFill>
                  <a:srgbClr val="FF0000"/>
                </a:solidFill>
              </a:rPr>
              <a:t>hozir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bajarilayotganini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i="1" dirty="0">
                <a:solidFill>
                  <a:srgbClr val="FF0000"/>
                </a:solidFill>
              </a:rPr>
              <a:t>(</a:t>
            </a:r>
            <a:r>
              <a:rPr lang="en-US" sz="2400" i="1" dirty="0" err="1">
                <a:solidFill>
                  <a:srgbClr val="FF0000"/>
                </a:solidFill>
              </a:rPr>
              <a:t>tushuntiradi</a:t>
            </a:r>
            <a:r>
              <a:rPr lang="en-US" sz="2400" i="1" dirty="0">
                <a:solidFill>
                  <a:srgbClr val="FF0000"/>
                </a:solidFill>
              </a:rPr>
              <a:t>), </a:t>
            </a:r>
            <a:r>
              <a:rPr lang="en-US" sz="2400" dirty="0" err="1">
                <a:solidFill>
                  <a:srgbClr val="FF0000"/>
                </a:solidFill>
              </a:rPr>
              <a:t>endi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bajarilishini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i="1" dirty="0">
                <a:solidFill>
                  <a:srgbClr val="FF0000"/>
                </a:solidFill>
              </a:rPr>
              <a:t>(</a:t>
            </a:r>
            <a:r>
              <a:rPr lang="en-US" sz="2400" i="1" dirty="0" err="1">
                <a:solidFill>
                  <a:srgbClr val="FF0000"/>
                </a:solidFill>
              </a:rPr>
              <a:t>boradi</a:t>
            </a:r>
            <a:r>
              <a:rPr lang="en-US" sz="2400" i="1" dirty="0">
                <a:solidFill>
                  <a:srgbClr val="FF0000"/>
                </a:solidFill>
              </a:rPr>
              <a:t>, o '</a:t>
            </a:r>
            <a:r>
              <a:rPr lang="en-US" sz="2400" i="1" dirty="0" err="1">
                <a:solidFill>
                  <a:srgbClr val="FF0000"/>
                </a:solidFill>
              </a:rPr>
              <a:t>qiydi</a:t>
            </a:r>
            <a:r>
              <a:rPr lang="en-US" sz="2400" i="1" dirty="0">
                <a:solidFill>
                  <a:srgbClr val="FF0000"/>
                </a:solidFill>
              </a:rPr>
              <a:t>) </a:t>
            </a:r>
            <a:r>
              <a:rPr lang="en-US" sz="2400" dirty="0" err="1">
                <a:solidFill>
                  <a:srgbClr val="FF0000"/>
                </a:solidFill>
              </a:rPr>
              <a:t>bildiradi</a:t>
            </a:r>
            <a:r>
              <a:rPr lang="en-US" sz="2400" dirty="0">
                <a:solidFill>
                  <a:srgbClr val="FF0000"/>
                </a:solidFill>
              </a:rPr>
              <a:t>. Bu </a:t>
            </a:r>
            <a:r>
              <a:rPr lang="en-US" sz="2400" dirty="0" err="1">
                <a:solidFill>
                  <a:srgbClr val="FF0000"/>
                </a:solidFill>
              </a:rPr>
              <a:t>fe'llar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bo'lishli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fe'llar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deyiladi</a:t>
            </a:r>
            <a:r>
              <a:rPr lang="en-US" sz="2400" dirty="0">
                <a:solidFill>
                  <a:srgbClr val="FF0000"/>
                </a:solidFill>
              </a:rPr>
              <a:t>. </a:t>
            </a:r>
            <a:r>
              <a:rPr lang="en-US" sz="2400" dirty="0" err="1">
                <a:solidFill>
                  <a:srgbClr val="FF0000"/>
                </a:solidFill>
              </a:rPr>
              <a:t>Ayrim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fe'llar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harakatning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bajarilmaganligini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i="1" dirty="0">
                <a:solidFill>
                  <a:srgbClr val="FF0000"/>
                </a:solidFill>
              </a:rPr>
              <a:t>(</a:t>
            </a:r>
            <a:r>
              <a:rPr lang="en-US" sz="2400" i="1" dirty="0" err="1">
                <a:solidFill>
                  <a:srgbClr val="FF0000"/>
                </a:solidFill>
              </a:rPr>
              <a:t>o'qimadi</a:t>
            </a:r>
            <a:r>
              <a:rPr lang="en-US" sz="2400" i="1" dirty="0">
                <a:solidFill>
                  <a:srgbClr val="FF0000"/>
                </a:solidFill>
              </a:rPr>
              <a:t>, </a:t>
            </a:r>
            <a:r>
              <a:rPr lang="en-US" sz="2400" i="1" dirty="0" err="1">
                <a:solidFill>
                  <a:srgbClr val="FF0000"/>
                </a:solidFill>
              </a:rPr>
              <a:t>so'zlamadi</a:t>
            </a:r>
            <a:r>
              <a:rPr lang="en-US" sz="2400" i="1" dirty="0">
                <a:solidFill>
                  <a:srgbClr val="FF0000"/>
                </a:solidFill>
              </a:rPr>
              <a:t>), </a:t>
            </a:r>
            <a:r>
              <a:rPr lang="en-US" sz="2400" dirty="0" err="1">
                <a:solidFill>
                  <a:srgbClr val="FF0000"/>
                </a:solidFill>
              </a:rPr>
              <a:t>hozir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bajarilmayotganini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i="1" dirty="0">
                <a:solidFill>
                  <a:srgbClr val="FF0000"/>
                </a:solidFill>
              </a:rPr>
              <a:t>(</a:t>
            </a:r>
            <a:r>
              <a:rPr lang="en-US" sz="2400" i="1" dirty="0" err="1">
                <a:solidFill>
                  <a:srgbClr val="FF0000"/>
                </a:solidFill>
              </a:rPr>
              <a:t>o'qimayapdi</a:t>
            </a:r>
            <a:r>
              <a:rPr lang="en-US" sz="2400" i="1" dirty="0">
                <a:solidFill>
                  <a:srgbClr val="FF0000"/>
                </a:solidFill>
              </a:rPr>
              <a:t>), </a:t>
            </a:r>
            <a:r>
              <a:rPr lang="en-US" sz="2400" dirty="0" err="1">
                <a:solidFill>
                  <a:srgbClr val="FF0000"/>
                </a:solidFill>
              </a:rPr>
              <a:t>keyin</a:t>
            </a:r>
            <a:r>
              <a:rPr lang="en-US" sz="2400" dirty="0">
                <a:solidFill>
                  <a:srgbClr val="FF0000"/>
                </a:solidFill>
              </a:rPr>
              <a:t> ham </a:t>
            </a:r>
            <a:r>
              <a:rPr lang="en-US" sz="2400" dirty="0" err="1">
                <a:solidFill>
                  <a:srgbClr val="FF0000"/>
                </a:solidFill>
              </a:rPr>
              <a:t>bajarilmasligini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i="1" dirty="0">
                <a:solidFill>
                  <a:srgbClr val="FF0000"/>
                </a:solidFill>
              </a:rPr>
              <a:t>(</a:t>
            </a:r>
            <a:r>
              <a:rPr lang="en-US" sz="2400" i="1" dirty="0" err="1">
                <a:solidFill>
                  <a:srgbClr val="FF0000"/>
                </a:solidFill>
              </a:rPr>
              <a:t>bormaydi</a:t>
            </a:r>
            <a:r>
              <a:rPr lang="en-US" sz="2400" i="1" dirty="0">
                <a:solidFill>
                  <a:srgbClr val="FF0000"/>
                </a:solidFill>
              </a:rPr>
              <a:t>) </a:t>
            </a:r>
            <a:r>
              <a:rPr lang="en-US" sz="2400" dirty="0" err="1">
                <a:solidFill>
                  <a:srgbClr val="FF0000"/>
                </a:solidFill>
              </a:rPr>
              <a:t>bildiradi</a:t>
            </a:r>
            <a:r>
              <a:rPr lang="en-US" sz="2400" dirty="0">
                <a:solidFill>
                  <a:srgbClr val="FF0000"/>
                </a:solidFill>
              </a:rPr>
              <a:t>. </a:t>
            </a:r>
            <a:r>
              <a:rPr lang="en-US" sz="2400" dirty="0" err="1">
                <a:solidFill>
                  <a:srgbClr val="FF0000"/>
                </a:solidFill>
              </a:rPr>
              <a:t>Bunday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fe'llar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bo'lishsiz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fe'llar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deyiladi</a:t>
            </a:r>
            <a:r>
              <a:rPr lang="en-US" sz="2400" dirty="0">
                <a:solidFill>
                  <a:srgbClr val="FF0000"/>
                </a:solidFill>
              </a:rPr>
              <a:t>.</a:t>
            </a:r>
            <a:endParaRPr lang="ru-RU" sz="2400" dirty="0">
              <a:solidFill>
                <a:srgbClr val="FF000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9072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44824" y="-1606489"/>
            <a:ext cx="15798824" cy="8921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7880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04864" y="-1809806"/>
            <a:ext cx="16158864" cy="9125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81997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64904" y="-2013122"/>
            <a:ext cx="16518904" cy="9328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60990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44824" y="-1606489"/>
            <a:ext cx="15798824" cy="8921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81478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896" y="-1972459"/>
            <a:ext cx="16446896" cy="9287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69521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896" y="-1972459"/>
            <a:ext cx="16446896" cy="9287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27791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04864" y="-1809806"/>
            <a:ext cx="16158864" cy="9125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61411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04864" y="-1809806"/>
            <a:ext cx="16158864" cy="9125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18962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48880" y="-1891132"/>
            <a:ext cx="16302880" cy="920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77705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620688"/>
            <a:ext cx="8424936" cy="1080120"/>
          </a:xfrm>
        </p:spPr>
        <p:txBody>
          <a:bodyPr/>
          <a:lstStyle/>
          <a:p>
            <a:r>
              <a:rPr lang="en-US" dirty="0" smtClean="0"/>
              <a:t>4-sinfda </a:t>
            </a:r>
            <a:r>
              <a:rPr lang="en-US" dirty="0" err="1" smtClean="0"/>
              <a:t>fe’lni</a:t>
            </a:r>
            <a:r>
              <a:rPr lang="en-US" dirty="0" smtClean="0"/>
              <a:t> </a:t>
            </a:r>
            <a:r>
              <a:rPr lang="en-US" dirty="0" err="1" smtClean="0"/>
              <a:t>o’rganish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772816"/>
            <a:ext cx="8280920" cy="4464496"/>
          </a:xfrm>
        </p:spPr>
        <p:txBody>
          <a:bodyPr>
            <a:normAutofit fontScale="92500"/>
          </a:bodyPr>
          <a:lstStyle/>
          <a:p>
            <a:pPr algn="just"/>
            <a:r>
              <a:rPr lang="en-US" sz="2400" dirty="0">
                <a:solidFill>
                  <a:srgbClr val="FF0000"/>
                </a:solidFill>
              </a:rPr>
              <a:t>4-sinfda </a:t>
            </a:r>
            <a:r>
              <a:rPr lang="en-US" sz="2400" b="1" dirty="0" err="1">
                <a:solidFill>
                  <a:srgbClr val="FF0000"/>
                </a:solidFill>
              </a:rPr>
              <a:t>fe'lni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o'rganish</a:t>
            </a:r>
            <a:r>
              <a:rPr lang="en-US" sz="2400" dirty="0">
                <a:solidFill>
                  <a:srgbClr val="FF0000"/>
                </a:solidFill>
              </a:rPr>
              <a:t>. 4-sinfda “</a:t>
            </a:r>
            <a:r>
              <a:rPr lang="en-US" sz="2400" dirty="0" err="1">
                <a:solidFill>
                  <a:srgbClr val="FF0000"/>
                </a:solidFill>
              </a:rPr>
              <a:t>Fe’l-so’z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turkumi</a:t>
            </a:r>
            <a:r>
              <a:rPr lang="en-US" sz="2400" dirty="0">
                <a:solidFill>
                  <a:srgbClr val="FF0000"/>
                </a:solidFill>
              </a:rPr>
              <a:t>” </a:t>
            </a:r>
            <a:r>
              <a:rPr lang="en-US" sz="2400" dirty="0" err="1">
                <a:solidFill>
                  <a:srgbClr val="FF0000"/>
                </a:solidFill>
              </a:rPr>
              <a:t>mavzuci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ostida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o’rganiladi,Bu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sinfda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fe'lni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o'rganishning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vazifalari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quyidagilar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  <a:endParaRPr lang="ru-RU" sz="2400" dirty="0">
              <a:solidFill>
                <a:srgbClr val="FF0000"/>
              </a:solidFill>
            </a:endParaRPr>
          </a:p>
          <a:p>
            <a:pPr algn="just"/>
            <a:r>
              <a:rPr lang="en-US" sz="2400" dirty="0">
                <a:solidFill>
                  <a:srgbClr val="FF0000"/>
                </a:solidFill>
              </a:rPr>
              <a:t>1.   </a:t>
            </a:r>
            <a:r>
              <a:rPr lang="en-US" sz="2400" dirty="0" err="1">
                <a:solidFill>
                  <a:srgbClr val="FF0000"/>
                </a:solidFill>
              </a:rPr>
              <a:t>Fe'lning</a:t>
            </a:r>
            <a:r>
              <a:rPr lang="en-US" sz="2400" dirty="0">
                <a:solidFill>
                  <a:srgbClr val="FF0000"/>
                </a:solidFill>
              </a:rPr>
              <a:t>  </a:t>
            </a:r>
            <a:r>
              <a:rPr lang="en-US" sz="2400" dirty="0" err="1">
                <a:solidFill>
                  <a:srgbClr val="FF0000"/>
                </a:solidFill>
              </a:rPr>
              <a:t>shaxs</a:t>
            </a:r>
            <a:r>
              <a:rPr lang="en-US" sz="2400" dirty="0">
                <a:solidFill>
                  <a:srgbClr val="FF0000"/>
                </a:solidFill>
              </a:rPr>
              <a:t>-son  </a:t>
            </a:r>
            <a:r>
              <a:rPr lang="en-US" sz="2400" dirty="0" err="1">
                <a:solidFill>
                  <a:srgbClr val="FF0000"/>
                </a:solidFill>
              </a:rPr>
              <a:t>qo'shimchalari</a:t>
            </a:r>
            <a:r>
              <a:rPr lang="en-US" sz="2400" dirty="0">
                <a:solidFill>
                  <a:srgbClr val="FF0000"/>
                </a:solidFill>
              </a:rPr>
              <a:t>  </a:t>
            </a:r>
            <a:r>
              <a:rPr lang="en-US" sz="2400" dirty="0" err="1">
                <a:solidFill>
                  <a:srgbClr val="FF0000"/>
                </a:solidFill>
              </a:rPr>
              <a:t>bilan</a:t>
            </a:r>
            <a:r>
              <a:rPr lang="en-US" sz="2400" dirty="0">
                <a:solidFill>
                  <a:srgbClr val="FF0000"/>
                </a:solidFill>
              </a:rPr>
              <a:t>  </a:t>
            </a:r>
            <a:r>
              <a:rPr lang="en-US" sz="2400" dirty="0" err="1">
                <a:solidFill>
                  <a:srgbClr val="FF0000"/>
                </a:solidFill>
              </a:rPr>
              <a:t>tuslanishi</a:t>
            </a:r>
            <a:r>
              <a:rPr lang="en-US" sz="2400" dirty="0">
                <a:solidFill>
                  <a:srgbClr val="FF0000"/>
                </a:solidFill>
              </a:rPr>
              <a:t>,  </a:t>
            </a:r>
            <a:r>
              <a:rPr lang="en-US" sz="2400" dirty="0" err="1">
                <a:solidFill>
                  <a:srgbClr val="FF0000"/>
                </a:solidFill>
              </a:rPr>
              <a:t>zamon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qo'shimchasi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bilan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o'zgarishi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haqidagi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tushunchani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berish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va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dastlabki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ko'nikma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hosil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qilish</a:t>
            </a:r>
            <a:r>
              <a:rPr lang="en-US" sz="2400" dirty="0">
                <a:solidFill>
                  <a:srgbClr val="FF0000"/>
                </a:solidFill>
              </a:rPr>
              <a:t>; </a:t>
            </a:r>
            <a:r>
              <a:rPr lang="en-US" sz="2400" dirty="0" err="1">
                <a:solidFill>
                  <a:srgbClr val="FF0000"/>
                </a:solidFill>
              </a:rPr>
              <a:t>fe'lning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leksik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ma'nolari</a:t>
            </a:r>
            <a:r>
              <a:rPr lang="en-US" sz="2400" dirty="0">
                <a:solidFill>
                  <a:srgbClr val="FF0000"/>
                </a:solidFill>
              </a:rPr>
              <a:t>, </a:t>
            </a:r>
            <a:r>
              <a:rPr lang="en-US" sz="2400" dirty="0" err="1">
                <a:solidFill>
                  <a:srgbClr val="FF0000"/>
                </a:solidFill>
              </a:rPr>
              <a:t>bo'lishli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va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bo'lishsizligi</a:t>
            </a:r>
            <a:r>
              <a:rPr lang="en-US" sz="2400" dirty="0">
                <a:solidFill>
                  <a:srgbClr val="FF0000"/>
                </a:solidFill>
              </a:rPr>
              <a:t>, </a:t>
            </a:r>
            <a:r>
              <a:rPr lang="en-US" sz="2400" dirty="0" err="1">
                <a:solidFill>
                  <a:srgbClr val="FF0000"/>
                </a:solidFill>
              </a:rPr>
              <a:t>gapdagi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vazifasi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haqidagi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bilimni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chuqurlashtirish</a:t>
            </a:r>
            <a:r>
              <a:rPr lang="en-US" sz="2400" dirty="0">
                <a:solidFill>
                  <a:srgbClr val="FF0000"/>
                </a:solidFill>
              </a:rPr>
              <a:t>.</a:t>
            </a:r>
            <a:endParaRPr lang="ru-RU" sz="2400" dirty="0">
              <a:solidFill>
                <a:srgbClr val="FF0000"/>
              </a:solidFill>
            </a:endParaRPr>
          </a:p>
          <a:p>
            <a:pPr algn="just"/>
            <a:r>
              <a:rPr lang="en-US" sz="2400" dirty="0">
                <a:solidFill>
                  <a:srgbClr val="FF0000"/>
                </a:solidFill>
              </a:rPr>
              <a:t>2.  </a:t>
            </a:r>
            <a:r>
              <a:rPr lang="en-US" sz="2400" dirty="0" err="1">
                <a:solidFill>
                  <a:srgbClr val="FF0000"/>
                </a:solidFill>
              </a:rPr>
              <a:t>Nutqda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fe'ldan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ongli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foydalanish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malakasini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rivojlantirish</a:t>
            </a:r>
            <a:r>
              <a:rPr lang="en-US" sz="2400" dirty="0">
                <a:solidFill>
                  <a:srgbClr val="FF0000"/>
                </a:solidFill>
              </a:rPr>
              <a:t>. </a:t>
            </a:r>
            <a:r>
              <a:rPr lang="en-US" sz="2400" dirty="0" err="1">
                <a:solidFill>
                  <a:srgbClr val="FF0000"/>
                </a:solidFill>
              </a:rPr>
              <a:t>Shu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maqsadda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nutqda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ma'nodosh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va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zid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ma'noli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fe'llardan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matn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bilan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bog'liq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holda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o'z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va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ko'chma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ma'noda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ishlatilgan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fe'llar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bilan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tanishtirib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borishga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qaratilgan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mashqlardan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foydalanish</a:t>
            </a:r>
            <a:r>
              <a:rPr lang="en-US" sz="2400" dirty="0">
                <a:solidFill>
                  <a:srgbClr val="FF0000"/>
                </a:solidFill>
              </a:rPr>
              <a:t>.</a:t>
            </a:r>
            <a:endParaRPr lang="ru-RU" sz="2400" dirty="0">
              <a:solidFill>
                <a:srgbClr val="FF0000"/>
              </a:solidFill>
            </a:endParaRPr>
          </a:p>
          <a:p>
            <a:pPr algn="just"/>
            <a:r>
              <a:rPr lang="en-US" sz="2400" dirty="0">
                <a:solidFill>
                  <a:srgbClr val="FF0000"/>
                </a:solidFill>
              </a:rPr>
              <a:t>3.   </a:t>
            </a:r>
            <a:r>
              <a:rPr lang="en-US" sz="2400" dirty="0" err="1">
                <a:solidFill>
                  <a:srgbClr val="FF0000"/>
                </a:solidFill>
              </a:rPr>
              <a:t>Qo'shma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fe'llar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va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ularning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doim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alohida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yozilishi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haqidagi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tushunchani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berish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va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dastlabki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ko'nikmani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hosil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qilish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hisoblanadi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9373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76872" y="-1850469"/>
            <a:ext cx="16230872" cy="9165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43366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896" y="-1972459"/>
            <a:ext cx="16446896" cy="9287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77091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36912" y="-675456"/>
            <a:ext cx="16230872" cy="9165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48739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04864" y="-1809806"/>
            <a:ext cx="16158864" cy="9125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234378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64904" y="-2013122"/>
            <a:ext cx="16518904" cy="9328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58478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04864" y="-1809806"/>
            <a:ext cx="16158864" cy="9125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93422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04864" y="-1809806"/>
            <a:ext cx="16158864" cy="9125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79914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16832" y="-1647152"/>
            <a:ext cx="15870832" cy="8962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58505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20888" y="-1931796"/>
            <a:ext cx="16374888" cy="9246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83807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79</TotalTime>
  <Words>782</Words>
  <Application>Microsoft Office PowerPoint</Application>
  <PresentationFormat>Экран (4:3)</PresentationFormat>
  <Paragraphs>23</Paragraphs>
  <Slides>34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Волна</vt:lpstr>
      <vt:lpstr>Ona tili o’qitish metodikasi</vt:lpstr>
      <vt:lpstr>Boshlang‘ich sinflarda fe’lni o‘rganish tizimi. Fe’lni o‘rganishning vazifalari</vt:lpstr>
      <vt:lpstr>Reja</vt:lpstr>
      <vt:lpstr>1-sinfda fe’lni o’rganish</vt:lpstr>
      <vt:lpstr>Презентация PowerPoint</vt:lpstr>
      <vt:lpstr>1-sinf, o'quv yilining 2-yarmi</vt:lpstr>
      <vt:lpstr>Презентация PowerPoint</vt:lpstr>
      <vt:lpstr>Презентация PowerPoint</vt:lpstr>
      <vt:lpstr>Презентация PowerPoint</vt:lpstr>
      <vt:lpstr>2-sinfda fe’lni o’rganish</vt:lpstr>
      <vt:lpstr>Презентация PowerPoint</vt:lpstr>
      <vt:lpstr>Презентация PowerPoint</vt:lpstr>
      <vt:lpstr>Презентация PowerPoint</vt:lpstr>
      <vt:lpstr>Презентация PowerPoint</vt:lpstr>
      <vt:lpstr>3-sinfda fe’lni o’rganish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4-sinfda fe’lni o’rganish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 o’qitish metodikasi</dc:title>
  <dc:creator>RAHIMA TURDIYEVA</dc:creator>
  <cp:lastModifiedBy>Asd</cp:lastModifiedBy>
  <cp:revision>7</cp:revision>
  <dcterms:created xsi:type="dcterms:W3CDTF">2021-02-27T00:43:56Z</dcterms:created>
  <dcterms:modified xsi:type="dcterms:W3CDTF">2021-02-27T02:10:50Z</dcterms:modified>
</cp:coreProperties>
</file>